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Lora Medium"/>
      <p:regular r:id="rId19"/>
      <p:bold r:id="rId20"/>
      <p:italic r:id="rId21"/>
      <p:boldItalic r:id="rId22"/>
    </p:embeddedFont>
    <p:embeddedFont>
      <p:font typeface="Lora SemiBold"/>
      <p:regular r:id="rId23"/>
      <p:bold r:id="rId24"/>
      <p:italic r:id="rId25"/>
      <p:boldItalic r:id="rId26"/>
    </p:embeddedFont>
    <p:embeddedFont>
      <p:font typeface="Lora"/>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oraMedium-bold.fntdata"/><Relationship Id="rId22" Type="http://schemas.openxmlformats.org/officeDocument/2006/relationships/font" Target="fonts/LoraMedium-boldItalic.fntdata"/><Relationship Id="rId21" Type="http://schemas.openxmlformats.org/officeDocument/2006/relationships/font" Target="fonts/LoraMedium-italic.fntdata"/><Relationship Id="rId24" Type="http://schemas.openxmlformats.org/officeDocument/2006/relationships/font" Target="fonts/LoraSemiBold-bold.fntdata"/><Relationship Id="rId23" Type="http://schemas.openxmlformats.org/officeDocument/2006/relationships/font" Target="fonts/LoraSemiBo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oraSemiBold-boldItalic.fntdata"/><Relationship Id="rId25" Type="http://schemas.openxmlformats.org/officeDocument/2006/relationships/font" Target="fonts/LoraSemiBold-italic.fntdata"/><Relationship Id="rId28" Type="http://schemas.openxmlformats.org/officeDocument/2006/relationships/font" Target="fonts/Lora-bold.fntdata"/><Relationship Id="rId27" Type="http://schemas.openxmlformats.org/officeDocument/2006/relationships/font" Target="fonts/Lora-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ora-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Lora-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LoraMedium-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4efbc4fd9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4efbc4fd9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13c346c86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13c346c86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13c346c86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13c346c86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0b5741a7cf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0b5741a7c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4efbc4fd9e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4efbc4fd9e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CALLS TO ACTION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4efbc4fd9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4efbc4fd9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4efbc4fd9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4efbc4fd9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Independent </a:t>
            </a:r>
            <a:endParaRPr/>
          </a:p>
          <a:p>
            <a:pPr indent="-298450" lvl="0" marL="457200" rtl="0" algn="l">
              <a:spcBef>
                <a:spcPts val="0"/>
              </a:spcBef>
              <a:spcAft>
                <a:spcPts val="0"/>
              </a:spcAft>
              <a:buSzPts val="1100"/>
              <a:buChar char="-"/>
            </a:pPr>
            <a:r>
              <a:rPr lang="en-GB"/>
              <a:t>Not for profit </a:t>
            </a:r>
            <a:endParaRPr/>
          </a:p>
          <a:p>
            <a:pPr indent="-298450" lvl="0" marL="457200" rtl="0" algn="l">
              <a:spcBef>
                <a:spcPts val="0"/>
              </a:spcBef>
              <a:spcAft>
                <a:spcPts val="0"/>
              </a:spcAft>
              <a:buSzPts val="1100"/>
              <a:buChar char="-"/>
            </a:pPr>
            <a:r>
              <a:rPr lang="en-GB"/>
              <a:t>Founded in 2010 by Elaine and David Potter </a:t>
            </a:r>
            <a:endParaRPr/>
          </a:p>
          <a:p>
            <a:pPr indent="-298450" lvl="0" marL="457200" rtl="0" algn="l">
              <a:spcBef>
                <a:spcPts val="0"/>
              </a:spcBef>
              <a:spcAft>
                <a:spcPts val="0"/>
              </a:spcAft>
              <a:buSzPts val="1100"/>
              <a:buChar char="-"/>
            </a:pPr>
            <a:r>
              <a:rPr lang="en-GB"/>
              <a:t>Started as a bulwark against diminishing time journalists can spend investigating </a:t>
            </a:r>
            <a:endParaRPr/>
          </a:p>
          <a:p>
            <a:pPr indent="-298450" lvl="0" marL="457200" rtl="0" algn="l">
              <a:spcBef>
                <a:spcPts val="0"/>
              </a:spcBef>
              <a:spcAft>
                <a:spcPts val="0"/>
              </a:spcAft>
              <a:buSzPts val="1100"/>
              <a:buChar char="-"/>
            </a:pPr>
            <a:r>
              <a:rPr lang="en-GB"/>
              <a:t>Shadow war project explored America’s murky military campaigns </a:t>
            </a:r>
            <a:endParaRPr/>
          </a:p>
          <a:p>
            <a:pPr indent="-298450" lvl="0" marL="457200" rtl="0" algn="l">
              <a:spcBef>
                <a:spcPts val="0"/>
              </a:spcBef>
              <a:spcAft>
                <a:spcPts val="0"/>
              </a:spcAft>
              <a:buSzPts val="1100"/>
              <a:buChar char="-"/>
            </a:pPr>
            <a:r>
              <a:rPr lang="en-GB"/>
              <a:t>We tracked strikes in Afganistan</a:t>
            </a:r>
            <a:endParaRPr/>
          </a:p>
          <a:p>
            <a:pPr indent="-298450" lvl="0" marL="457200" rtl="0" algn="l">
              <a:spcBef>
                <a:spcPts val="0"/>
              </a:spcBef>
              <a:spcAft>
                <a:spcPts val="0"/>
              </a:spcAft>
              <a:buSzPts val="1100"/>
              <a:buChar char="-"/>
            </a:pPr>
            <a:r>
              <a:rPr lang="en-GB"/>
              <a:t>Found out who was behind them and held the US military to account. Only admitted a handful of civilian deaths due to drone strikes and one time was after our investigation proving that the US had killed a child  </a:t>
            </a:r>
            <a:endParaRPr/>
          </a:p>
          <a:p>
            <a:pPr indent="-298450" lvl="0" marL="457200" rtl="0" algn="l">
              <a:spcBef>
                <a:spcPts val="0"/>
              </a:spcBef>
              <a:spcAft>
                <a:spcPts val="0"/>
              </a:spcAft>
              <a:buSzPts val="1100"/>
              <a:buChar char="-"/>
            </a:pPr>
            <a:r>
              <a:rPr lang="en-GB"/>
              <a:t>We looked into police domestic violence which sparked other journalists and campaign groups to look into the issue. </a:t>
            </a:r>
            <a:endParaRPr/>
          </a:p>
          <a:p>
            <a:pPr indent="-298450" lvl="0" marL="457200" rtl="0" algn="l">
              <a:spcBef>
                <a:spcPts val="0"/>
              </a:spcBef>
              <a:spcAft>
                <a:spcPts val="0"/>
              </a:spcAft>
              <a:buSzPts val="1100"/>
              <a:buChar char="-"/>
            </a:pPr>
            <a:r>
              <a:rPr lang="en-GB"/>
              <a:t>Culminated in a super complaint to the police watchdog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4efbc4fd9e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4efbc4fd9e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4efbc4fd9e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4efbc4fd9e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We looked at how private investigators were offering hacking services </a:t>
            </a:r>
            <a:endParaRPr/>
          </a:p>
          <a:p>
            <a:pPr indent="-298450" lvl="0" marL="457200" rtl="0" algn="l">
              <a:spcBef>
                <a:spcPts val="0"/>
              </a:spcBef>
              <a:spcAft>
                <a:spcPts val="0"/>
              </a:spcAft>
              <a:buSzPts val="1100"/>
              <a:buChar char="-"/>
            </a:pPr>
            <a:r>
              <a:rPr lang="en-GB"/>
              <a:t>Undercover work in India </a:t>
            </a:r>
            <a:endParaRPr/>
          </a:p>
          <a:p>
            <a:pPr indent="-298450" lvl="0" marL="457200" rtl="0" algn="l">
              <a:spcBef>
                <a:spcPts val="0"/>
              </a:spcBef>
              <a:spcAft>
                <a:spcPts val="0"/>
              </a:spcAft>
              <a:buSzPts val="1100"/>
              <a:buChar char="-"/>
            </a:pPr>
            <a:r>
              <a:rPr lang="en-GB"/>
              <a:t>What we found out: witness payments, hacked material used in courts, investigators invading privacy, use of hacking malware </a:t>
            </a:r>
            <a:endParaRPr/>
          </a:p>
          <a:p>
            <a:pPr indent="-298450" lvl="0" marL="457200" rtl="0" algn="l">
              <a:spcBef>
                <a:spcPts val="0"/>
              </a:spcBef>
              <a:spcAft>
                <a:spcPts val="0"/>
              </a:spcAft>
              <a:buSzPts val="1100"/>
              <a:buChar char="-"/>
            </a:pPr>
            <a:r>
              <a:rPr lang="en-GB"/>
              <a:t>Briefing politicians inc shadow justice sec, questions asked in the chamber sparked Justice Secretary of State to ask to meet MP, private members bill, </a:t>
            </a:r>
            <a:endParaRPr/>
          </a:p>
          <a:p>
            <a:pPr indent="-298450" lvl="0" marL="457200" rtl="0" algn="l">
              <a:spcBef>
                <a:spcPts val="0"/>
              </a:spcBef>
              <a:spcAft>
                <a:spcPts val="0"/>
              </a:spcAft>
              <a:buSzPts val="1100"/>
              <a:buChar char="-"/>
            </a:pPr>
            <a:r>
              <a:rPr lang="en-GB"/>
              <a:t>UN - special rapporteur on the situation of human rights defenders, the Working Group on Arbitrary Detention and the Special Rapporteur on the promotion and protection of the right to freedom of opinion and expression - wrote to gov of Qatar, Germany and google re one of the targets. German gov has commenced criminal charges and put the target under police protection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4efbc4fd9e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4efbc4fd9e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GB"/>
              <a:t>Who - children and parents affected </a:t>
            </a:r>
            <a:endParaRPr/>
          </a:p>
          <a:p>
            <a:pPr indent="-298450" lvl="0" marL="457200" rtl="0" algn="l">
              <a:lnSpc>
                <a:spcPct val="115000"/>
              </a:lnSpc>
              <a:spcBef>
                <a:spcPts val="0"/>
              </a:spcBef>
              <a:spcAft>
                <a:spcPts val="0"/>
              </a:spcAft>
              <a:buSzPts val="1100"/>
              <a:buChar char="-"/>
            </a:pPr>
            <a:r>
              <a:rPr lang="en-GB"/>
              <a:t>Why - to educate and protect them </a:t>
            </a:r>
            <a:endParaRPr/>
          </a:p>
          <a:p>
            <a:pPr indent="-298450" lvl="0" marL="457200" rtl="0" algn="l">
              <a:lnSpc>
                <a:spcPct val="115000"/>
              </a:lnSpc>
              <a:spcBef>
                <a:spcPts val="0"/>
              </a:spcBef>
              <a:spcAft>
                <a:spcPts val="0"/>
              </a:spcAft>
              <a:buSzPts val="1100"/>
              <a:buChar char="-"/>
            </a:pPr>
            <a:r>
              <a:rPr lang="en-GB"/>
              <a:t>How - by engaging them in the investigation and local Peruvian paper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GB"/>
              <a:t>Crowdsourced data</a:t>
            </a:r>
            <a:endParaRPr/>
          </a:p>
          <a:p>
            <a:pPr indent="0" lvl="0" marL="0" rtl="0" algn="l">
              <a:lnSpc>
                <a:spcPct val="115000"/>
              </a:lnSpc>
              <a:spcBef>
                <a:spcPts val="0"/>
              </a:spcBef>
              <a:spcAft>
                <a:spcPts val="0"/>
              </a:spcAft>
              <a:buNone/>
            </a:pPr>
            <a:r>
              <a:rPr lang="en-GB"/>
              <a:t>Engaged school children in the investigation and asked them to take photos whenever they saw cigarettes being sold next to sweets in shops</a:t>
            </a:r>
            <a:endParaRPr/>
          </a:p>
          <a:p>
            <a:pPr indent="0" lvl="0" marL="0" rtl="0" algn="l">
              <a:lnSpc>
                <a:spcPct val="115000"/>
              </a:lnSpc>
              <a:spcBef>
                <a:spcPts val="0"/>
              </a:spcBef>
              <a:spcAft>
                <a:spcPts val="0"/>
              </a:spcAft>
              <a:buNone/>
            </a:pPr>
            <a:r>
              <a:rPr lang="en-GB"/>
              <a:t>The photos showed cigarette boxes spread in a rainbow of colours, surrounded by packets of sweets, chocolates and crisps; or open packs of cigarettes – most likely for people who want to buy singles – nestling within easy reach of children among bubblegum, cakes and soda.</a:t>
            </a:r>
            <a:endParaRPr/>
          </a:p>
          <a:p>
            <a:pPr indent="0" lvl="0" marL="0" rtl="0" algn="l">
              <a:lnSpc>
                <a:spcPct val="115000"/>
              </a:lnSpc>
              <a:spcBef>
                <a:spcPts val="0"/>
              </a:spcBef>
              <a:spcAft>
                <a:spcPts val="0"/>
              </a:spcAft>
              <a:buNone/>
            </a:pPr>
            <a:r>
              <a:rPr lang="en-GB"/>
              <a:t>Impact - thinking about the audience carefully</a:t>
            </a:r>
            <a:endParaRPr/>
          </a:p>
          <a:p>
            <a:pPr indent="0" lvl="0" marL="0" rtl="0" algn="l">
              <a:lnSpc>
                <a:spcPct val="115000"/>
              </a:lnSpc>
              <a:spcBef>
                <a:spcPts val="0"/>
              </a:spcBef>
              <a:spcAft>
                <a:spcPts val="0"/>
              </a:spcAft>
              <a:buNone/>
            </a:pPr>
            <a:r>
              <a:rPr lang="en-GB"/>
              <a:t>Used in Peruvian congressional discussions of an update to the tobacco control laws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fc7938f30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fc7938f30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LAWSUIT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13c346c86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13c346c8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13c346c86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13c346c86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mailto:lucynash@tbij.com" TargetMode="Externa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5024375" y="48350"/>
            <a:ext cx="4035000" cy="26103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t/>
            </a:r>
            <a:endParaRPr sz="3500">
              <a:latin typeface="Lora SemiBold"/>
              <a:ea typeface="Lora SemiBold"/>
              <a:cs typeface="Lora SemiBold"/>
              <a:sym typeface="Lora SemiBold"/>
            </a:endParaRPr>
          </a:p>
          <a:p>
            <a:pPr indent="0" lvl="0" marL="0" rtl="0" algn="r">
              <a:spcBef>
                <a:spcPts val="0"/>
              </a:spcBef>
              <a:spcAft>
                <a:spcPts val="0"/>
              </a:spcAft>
              <a:buSzPts val="990"/>
              <a:buNone/>
            </a:pPr>
            <a:r>
              <a:t/>
            </a:r>
            <a:endParaRPr sz="3500">
              <a:latin typeface="Lora SemiBold"/>
              <a:ea typeface="Lora SemiBold"/>
              <a:cs typeface="Lora SemiBold"/>
              <a:sym typeface="Lora SemiBold"/>
            </a:endParaRPr>
          </a:p>
        </p:txBody>
      </p:sp>
      <p:pic>
        <p:nvPicPr>
          <p:cNvPr id="55" name="Google Shape;55;p13"/>
          <p:cNvPicPr preferRelativeResize="0"/>
          <p:nvPr/>
        </p:nvPicPr>
        <p:blipFill>
          <a:blip r:embed="rId3">
            <a:alphaModFix/>
          </a:blip>
          <a:stretch>
            <a:fillRect/>
          </a:stretch>
        </p:blipFill>
        <p:spPr>
          <a:xfrm>
            <a:off x="2000250" y="0"/>
            <a:ext cx="5143500" cy="5143500"/>
          </a:xfrm>
          <a:prstGeom prst="rect">
            <a:avLst/>
          </a:prstGeom>
          <a:noFill/>
          <a:ln>
            <a:noFill/>
          </a:ln>
        </p:spPr>
      </p:pic>
      <p:pic>
        <p:nvPicPr>
          <p:cNvPr id="56" name="Google Shape;56;p13"/>
          <p:cNvPicPr preferRelativeResize="0"/>
          <p:nvPr/>
        </p:nvPicPr>
        <p:blipFill>
          <a:blip r:embed="rId4">
            <a:alphaModFix/>
          </a:blip>
          <a:stretch>
            <a:fillRect/>
          </a:stretch>
        </p:blipFill>
        <p:spPr>
          <a:xfrm>
            <a:off x="2000237" y="4212433"/>
            <a:ext cx="5390388" cy="9310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2"/>
          <p:cNvSpPr txBox="1"/>
          <p:nvPr>
            <p:ph type="title"/>
          </p:nvPr>
        </p:nvSpPr>
        <p:spPr>
          <a:xfrm>
            <a:off x="368175" y="411475"/>
            <a:ext cx="8464200" cy="60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3220">
                <a:solidFill>
                  <a:schemeClr val="dk2"/>
                </a:solidFill>
                <a:latin typeface="Lora"/>
                <a:ea typeface="Lora"/>
                <a:cs typeface="Lora"/>
                <a:sym typeface="Lora"/>
              </a:rPr>
              <a:t>Gathering intel </a:t>
            </a:r>
            <a:endParaRPr b="1" sz="3220">
              <a:solidFill>
                <a:schemeClr val="dk2"/>
              </a:solidFill>
              <a:latin typeface="Lora"/>
              <a:ea typeface="Lora"/>
              <a:cs typeface="Lora"/>
              <a:sym typeface="Lora"/>
            </a:endParaRPr>
          </a:p>
        </p:txBody>
      </p:sp>
      <p:sp>
        <p:nvSpPr>
          <p:cNvPr id="111" name="Google Shape;111;p22"/>
          <p:cNvSpPr txBox="1"/>
          <p:nvPr>
            <p:ph idx="1" type="body"/>
          </p:nvPr>
        </p:nvSpPr>
        <p:spPr>
          <a:xfrm>
            <a:off x="433125" y="1191125"/>
            <a:ext cx="8399100" cy="337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latin typeface="Lora Medium"/>
                <a:ea typeface="Lora Medium"/>
                <a:cs typeface="Lora Medium"/>
                <a:sym typeface="Lora Medium"/>
              </a:rPr>
              <a:t>FOIs </a:t>
            </a:r>
            <a:endParaRPr sz="2400">
              <a:latin typeface="Lora Medium"/>
              <a:ea typeface="Lora Medium"/>
              <a:cs typeface="Lora Medium"/>
              <a:sym typeface="Lora Medium"/>
            </a:endParaRPr>
          </a:p>
          <a:p>
            <a:pPr indent="-381000" lvl="0" marL="457200" rtl="0" algn="l">
              <a:spcBef>
                <a:spcPts val="1200"/>
              </a:spcBef>
              <a:spcAft>
                <a:spcPts val="0"/>
              </a:spcAft>
              <a:buSzPts val="2400"/>
              <a:buFont typeface="Lora Medium"/>
              <a:buChar char="-"/>
            </a:pPr>
            <a:r>
              <a:rPr lang="en-GB" sz="2400">
                <a:latin typeface="Lora Medium"/>
                <a:ea typeface="Lora Medium"/>
                <a:cs typeface="Lora Medium"/>
                <a:sym typeface="Lora Medium"/>
              </a:rPr>
              <a:t>What they know, keep it narrow, CFOI </a:t>
            </a:r>
            <a:endParaRPr sz="2400">
              <a:latin typeface="Lora Medium"/>
              <a:ea typeface="Lora Medium"/>
              <a:cs typeface="Lora Medium"/>
              <a:sym typeface="Lora Medium"/>
            </a:endParaRPr>
          </a:p>
          <a:p>
            <a:pPr indent="0" lvl="0" marL="0" rtl="0" algn="l">
              <a:spcBef>
                <a:spcPts val="1200"/>
              </a:spcBef>
              <a:spcAft>
                <a:spcPts val="0"/>
              </a:spcAft>
              <a:buNone/>
            </a:pPr>
            <a:r>
              <a:rPr lang="en-GB" sz="2400">
                <a:latin typeface="Lora Medium"/>
                <a:ea typeface="Lora Medium"/>
                <a:cs typeface="Lora Medium"/>
                <a:sym typeface="Lora Medium"/>
              </a:rPr>
              <a:t>Collaboration with community </a:t>
            </a:r>
            <a:endParaRPr sz="2400">
              <a:latin typeface="Lora Medium"/>
              <a:ea typeface="Lora Medium"/>
              <a:cs typeface="Lora Medium"/>
              <a:sym typeface="Lora Medium"/>
            </a:endParaRPr>
          </a:p>
          <a:p>
            <a:pPr indent="-381000" lvl="0" marL="457200" rtl="0" algn="l">
              <a:spcBef>
                <a:spcPts val="1200"/>
              </a:spcBef>
              <a:spcAft>
                <a:spcPts val="0"/>
              </a:spcAft>
              <a:buSzPts val="2400"/>
              <a:buFont typeface="Lora Medium"/>
              <a:buChar char="-"/>
            </a:pPr>
            <a:r>
              <a:rPr lang="en-GB" sz="2400">
                <a:latin typeface="Lora Medium"/>
                <a:ea typeface="Lora Medium"/>
                <a:cs typeface="Lora Medium"/>
                <a:sym typeface="Lora Medium"/>
              </a:rPr>
              <a:t>Engagement, </a:t>
            </a:r>
            <a:r>
              <a:rPr lang="en-GB" sz="2400">
                <a:latin typeface="Lora Medium"/>
                <a:ea typeface="Lora Medium"/>
                <a:cs typeface="Lora Medium"/>
                <a:sym typeface="Lora Medium"/>
              </a:rPr>
              <a:t>surveys, talking</a:t>
            </a:r>
            <a:endParaRPr sz="2400">
              <a:latin typeface="Lora Medium"/>
              <a:ea typeface="Lora Medium"/>
              <a:cs typeface="Lora Medium"/>
              <a:sym typeface="Lora Medium"/>
            </a:endParaRPr>
          </a:p>
          <a:p>
            <a:pPr indent="0" lvl="0" marL="0" rtl="0" algn="l">
              <a:spcBef>
                <a:spcPts val="1200"/>
              </a:spcBef>
              <a:spcAft>
                <a:spcPts val="1200"/>
              </a:spcAft>
              <a:buNone/>
            </a:pPr>
            <a:r>
              <a:t/>
            </a:r>
            <a:endParaRPr sz="2400">
              <a:latin typeface="Lora Medium"/>
              <a:ea typeface="Lora Medium"/>
              <a:cs typeface="Lora Medium"/>
              <a:sym typeface="Lora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3"/>
          <p:cNvSpPr txBox="1"/>
          <p:nvPr>
            <p:ph type="title"/>
          </p:nvPr>
        </p:nvSpPr>
        <p:spPr>
          <a:xfrm>
            <a:off x="368175" y="411475"/>
            <a:ext cx="8464200" cy="60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3220">
                <a:solidFill>
                  <a:schemeClr val="dk2"/>
                </a:solidFill>
                <a:latin typeface="Lora"/>
                <a:ea typeface="Lora"/>
                <a:cs typeface="Lora"/>
                <a:sym typeface="Lora"/>
              </a:rPr>
              <a:t>Messaging</a:t>
            </a:r>
            <a:endParaRPr b="1" sz="3220">
              <a:solidFill>
                <a:schemeClr val="dk2"/>
              </a:solidFill>
              <a:latin typeface="Lora"/>
              <a:ea typeface="Lora"/>
              <a:cs typeface="Lora"/>
              <a:sym typeface="Lora"/>
            </a:endParaRPr>
          </a:p>
        </p:txBody>
      </p:sp>
      <p:sp>
        <p:nvSpPr>
          <p:cNvPr id="117" name="Google Shape;117;p23"/>
          <p:cNvSpPr txBox="1"/>
          <p:nvPr>
            <p:ph idx="1" type="body"/>
          </p:nvPr>
        </p:nvSpPr>
        <p:spPr>
          <a:xfrm>
            <a:off x="433125" y="1191125"/>
            <a:ext cx="8399100" cy="337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latin typeface="Lora Medium"/>
                <a:ea typeface="Lora Medium"/>
                <a:cs typeface="Lora Medium"/>
                <a:sym typeface="Lora Medium"/>
              </a:rPr>
              <a:t>Keep it simple </a:t>
            </a:r>
            <a:endParaRPr sz="2400">
              <a:latin typeface="Lora Medium"/>
              <a:ea typeface="Lora Medium"/>
              <a:cs typeface="Lora Medium"/>
              <a:sym typeface="Lora Medium"/>
            </a:endParaRPr>
          </a:p>
          <a:p>
            <a:pPr indent="0" lvl="0" marL="0" rtl="0" algn="l">
              <a:spcBef>
                <a:spcPts val="1200"/>
              </a:spcBef>
              <a:spcAft>
                <a:spcPts val="0"/>
              </a:spcAft>
              <a:buNone/>
            </a:pPr>
            <a:r>
              <a:rPr lang="en-GB" sz="2400">
                <a:latin typeface="Lora Medium"/>
                <a:ea typeface="Lora Medium"/>
                <a:cs typeface="Lora Medium"/>
                <a:sym typeface="Lora Medium"/>
              </a:rPr>
              <a:t>Human stories most effective </a:t>
            </a:r>
            <a:endParaRPr sz="2400">
              <a:latin typeface="Lora Medium"/>
              <a:ea typeface="Lora Medium"/>
              <a:cs typeface="Lora Medium"/>
              <a:sym typeface="Lora Medium"/>
            </a:endParaRPr>
          </a:p>
          <a:p>
            <a:pPr indent="0" lvl="0" marL="0" rtl="0" algn="l">
              <a:spcBef>
                <a:spcPts val="1200"/>
              </a:spcBef>
              <a:spcAft>
                <a:spcPts val="0"/>
              </a:spcAft>
              <a:buNone/>
            </a:pPr>
            <a:r>
              <a:rPr lang="en-GB" sz="2400">
                <a:latin typeface="Lora Medium"/>
                <a:ea typeface="Lora Medium"/>
                <a:cs typeface="Lora Medium"/>
                <a:sym typeface="Lora Medium"/>
              </a:rPr>
              <a:t>Clear visuals </a:t>
            </a:r>
            <a:endParaRPr sz="2400">
              <a:latin typeface="Lora Medium"/>
              <a:ea typeface="Lora Medium"/>
              <a:cs typeface="Lora Medium"/>
              <a:sym typeface="Lora Medium"/>
            </a:endParaRPr>
          </a:p>
          <a:p>
            <a:pPr indent="0" lvl="0" marL="0" rtl="0" algn="l">
              <a:spcBef>
                <a:spcPts val="1200"/>
              </a:spcBef>
              <a:spcAft>
                <a:spcPts val="0"/>
              </a:spcAft>
              <a:buNone/>
            </a:pPr>
            <a:r>
              <a:rPr lang="en-GB" sz="2400">
                <a:latin typeface="Lora Medium"/>
                <a:ea typeface="Lora Medium"/>
                <a:cs typeface="Lora Medium"/>
                <a:sym typeface="Lora Medium"/>
              </a:rPr>
              <a:t>Think carefully about your audience: </a:t>
            </a:r>
            <a:endParaRPr sz="2400">
              <a:latin typeface="Lora Medium"/>
              <a:ea typeface="Lora Medium"/>
              <a:cs typeface="Lora Medium"/>
              <a:sym typeface="Lora Medium"/>
            </a:endParaRPr>
          </a:p>
          <a:p>
            <a:pPr indent="-381000" lvl="0" marL="457200" rtl="0" algn="l">
              <a:spcBef>
                <a:spcPts val="1200"/>
              </a:spcBef>
              <a:spcAft>
                <a:spcPts val="0"/>
              </a:spcAft>
              <a:buSzPts val="2400"/>
              <a:buFont typeface="Lora Medium"/>
              <a:buChar char="-"/>
            </a:pPr>
            <a:r>
              <a:rPr lang="en-GB" sz="2400">
                <a:latin typeface="Lora Medium"/>
                <a:ea typeface="Lora Medium"/>
                <a:cs typeface="Lora Medium"/>
                <a:sym typeface="Lora Medium"/>
              </a:rPr>
              <a:t>Who do we want to reach? </a:t>
            </a:r>
            <a:endParaRPr sz="2400">
              <a:latin typeface="Lora Medium"/>
              <a:ea typeface="Lora Medium"/>
              <a:cs typeface="Lora Medium"/>
              <a:sym typeface="Lora Medium"/>
            </a:endParaRPr>
          </a:p>
          <a:p>
            <a:pPr indent="-381000" lvl="0" marL="457200" rtl="0" algn="l">
              <a:spcBef>
                <a:spcPts val="0"/>
              </a:spcBef>
              <a:spcAft>
                <a:spcPts val="0"/>
              </a:spcAft>
              <a:buSzPts val="2400"/>
              <a:buFont typeface="Lora Medium"/>
              <a:buChar char="-"/>
            </a:pPr>
            <a:r>
              <a:rPr lang="en-GB" sz="2400">
                <a:latin typeface="Lora Medium"/>
                <a:ea typeface="Lora Medium"/>
                <a:cs typeface="Lora Medium"/>
                <a:sym typeface="Lora Medium"/>
              </a:rPr>
              <a:t>Why do we need to reach them? </a:t>
            </a:r>
            <a:endParaRPr sz="2400">
              <a:latin typeface="Lora Medium"/>
              <a:ea typeface="Lora Medium"/>
              <a:cs typeface="Lora Medium"/>
              <a:sym typeface="Lora Medium"/>
            </a:endParaRPr>
          </a:p>
          <a:p>
            <a:pPr indent="-381000" lvl="0" marL="457200" rtl="0" algn="l">
              <a:spcBef>
                <a:spcPts val="0"/>
              </a:spcBef>
              <a:spcAft>
                <a:spcPts val="0"/>
              </a:spcAft>
              <a:buSzPts val="2400"/>
              <a:buFont typeface="Lora Medium"/>
              <a:buChar char="-"/>
            </a:pPr>
            <a:r>
              <a:rPr lang="en-GB" sz="2400">
                <a:latin typeface="Lora Medium"/>
                <a:ea typeface="Lora Medium"/>
                <a:cs typeface="Lora Medium"/>
                <a:sym typeface="Lora Medium"/>
              </a:rPr>
              <a:t>How do we want to reach them?</a:t>
            </a:r>
            <a:r>
              <a:rPr lang="en-GB" sz="2400">
                <a:latin typeface="Lora Medium"/>
                <a:ea typeface="Lora Medium"/>
                <a:cs typeface="Lora Medium"/>
                <a:sym typeface="Lora Medium"/>
              </a:rPr>
              <a:t> </a:t>
            </a:r>
            <a:endParaRPr sz="2400">
              <a:latin typeface="Lora Medium"/>
              <a:ea typeface="Lora Medium"/>
              <a:cs typeface="Lora Medium"/>
              <a:sym typeface="Lora Medium"/>
            </a:endParaRPr>
          </a:p>
          <a:p>
            <a:pPr indent="0" lvl="0" marL="0" rtl="0" algn="l">
              <a:spcBef>
                <a:spcPts val="1200"/>
              </a:spcBef>
              <a:spcAft>
                <a:spcPts val="1200"/>
              </a:spcAft>
              <a:buNone/>
            </a:pPr>
            <a:r>
              <a:t/>
            </a:r>
            <a:endParaRPr sz="2400">
              <a:latin typeface="Lora Medium"/>
              <a:ea typeface="Lora Medium"/>
              <a:cs typeface="Lora Medium"/>
              <a:sym typeface="Lora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4"/>
          <p:cNvSpPr txBox="1"/>
          <p:nvPr>
            <p:ph type="title"/>
          </p:nvPr>
        </p:nvSpPr>
        <p:spPr>
          <a:xfrm>
            <a:off x="187700" y="185875"/>
            <a:ext cx="8464200" cy="60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3220">
                <a:solidFill>
                  <a:schemeClr val="dk2"/>
                </a:solidFill>
                <a:latin typeface="Lora"/>
                <a:ea typeface="Lora"/>
                <a:cs typeface="Lora"/>
                <a:sym typeface="Lora"/>
              </a:rPr>
              <a:t>The Spark</a:t>
            </a:r>
            <a:endParaRPr b="1" sz="3220">
              <a:solidFill>
                <a:schemeClr val="dk2"/>
              </a:solidFill>
              <a:latin typeface="Lora"/>
              <a:ea typeface="Lora"/>
              <a:cs typeface="Lora"/>
              <a:sym typeface="Lora"/>
            </a:endParaRPr>
          </a:p>
        </p:txBody>
      </p:sp>
      <p:pic>
        <p:nvPicPr>
          <p:cNvPr id="123" name="Google Shape;123;p24"/>
          <p:cNvPicPr preferRelativeResize="0"/>
          <p:nvPr/>
        </p:nvPicPr>
        <p:blipFill>
          <a:blip r:embed="rId3">
            <a:alphaModFix/>
          </a:blip>
          <a:stretch>
            <a:fillRect/>
          </a:stretch>
        </p:blipFill>
        <p:spPr>
          <a:xfrm>
            <a:off x="1373600" y="1017775"/>
            <a:ext cx="6453350" cy="3324350"/>
          </a:xfrm>
          <a:prstGeom prst="rect">
            <a:avLst/>
          </a:prstGeom>
          <a:noFill/>
          <a:ln>
            <a:noFill/>
          </a:ln>
        </p:spPr>
      </p:pic>
      <p:sp>
        <p:nvSpPr>
          <p:cNvPr id="124" name="Google Shape;124;p24"/>
          <p:cNvSpPr txBox="1"/>
          <p:nvPr/>
        </p:nvSpPr>
        <p:spPr>
          <a:xfrm>
            <a:off x="187700" y="4342125"/>
            <a:ext cx="9144000" cy="63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GB" sz="2941">
                <a:solidFill>
                  <a:schemeClr val="dk2"/>
                </a:solidFill>
                <a:latin typeface="Lora Medium"/>
                <a:ea typeface="Lora Medium"/>
                <a:cs typeface="Lora Medium"/>
                <a:sym typeface="Lora Medium"/>
              </a:rPr>
              <a:t>Sign up link: https://the-spark-tbij.beehiiv.com/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5"/>
          <p:cNvSpPr txBox="1"/>
          <p:nvPr>
            <p:ph idx="1" type="body"/>
          </p:nvPr>
        </p:nvSpPr>
        <p:spPr>
          <a:xfrm>
            <a:off x="483400" y="425400"/>
            <a:ext cx="8349000" cy="4399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GB" sz="2941">
                <a:latin typeface="Lora"/>
                <a:ea typeface="Lora"/>
                <a:cs typeface="Lora"/>
                <a:sym typeface="Lora"/>
              </a:rPr>
              <a:t>Website</a:t>
            </a:r>
            <a:r>
              <a:rPr lang="en-GB" sz="2941">
                <a:latin typeface="Lora Medium"/>
                <a:ea typeface="Lora Medium"/>
                <a:cs typeface="Lora Medium"/>
                <a:sym typeface="Lora Medium"/>
              </a:rPr>
              <a:t> thebureauinvestigates.com</a:t>
            </a:r>
            <a:endParaRPr sz="2941">
              <a:latin typeface="Lora Medium"/>
              <a:ea typeface="Lora Medium"/>
              <a:cs typeface="Lora Medium"/>
              <a:sym typeface="Lora Medium"/>
            </a:endParaRPr>
          </a:p>
          <a:p>
            <a:pPr indent="0" lvl="0" marL="0" rtl="0" algn="l">
              <a:spcBef>
                <a:spcPts val="1200"/>
              </a:spcBef>
              <a:spcAft>
                <a:spcPts val="0"/>
              </a:spcAft>
              <a:buNone/>
            </a:pPr>
            <a:r>
              <a:rPr b="1" lang="en-GB" sz="2941">
                <a:latin typeface="Lora"/>
                <a:ea typeface="Lora"/>
                <a:cs typeface="Lora"/>
                <a:sym typeface="Lora"/>
              </a:rPr>
              <a:t>Instagram</a:t>
            </a:r>
            <a:r>
              <a:rPr lang="en-GB" sz="2941">
                <a:latin typeface="Lora Medium"/>
                <a:ea typeface="Lora Medium"/>
                <a:cs typeface="Lora Medium"/>
                <a:sym typeface="Lora Medium"/>
              </a:rPr>
              <a:t> @thebureauinvestigates</a:t>
            </a:r>
            <a:endParaRPr sz="2941">
              <a:latin typeface="Lora Medium"/>
              <a:ea typeface="Lora Medium"/>
              <a:cs typeface="Lora Medium"/>
              <a:sym typeface="Lora Medium"/>
            </a:endParaRPr>
          </a:p>
          <a:p>
            <a:pPr indent="0" lvl="0" marL="0" rtl="0" algn="l">
              <a:spcBef>
                <a:spcPts val="1200"/>
              </a:spcBef>
              <a:spcAft>
                <a:spcPts val="0"/>
              </a:spcAft>
              <a:buNone/>
            </a:pPr>
            <a:r>
              <a:rPr b="1" lang="en-GB" sz="2941">
                <a:latin typeface="Lora"/>
                <a:ea typeface="Lora"/>
                <a:cs typeface="Lora"/>
                <a:sym typeface="Lora"/>
              </a:rPr>
              <a:t>Twitter</a:t>
            </a:r>
            <a:r>
              <a:rPr lang="en-GB" sz="2941">
                <a:latin typeface="Lora Medium"/>
                <a:ea typeface="Lora Medium"/>
                <a:cs typeface="Lora Medium"/>
                <a:sym typeface="Lora Medium"/>
              </a:rPr>
              <a:t> @tbij </a:t>
            </a:r>
            <a:endParaRPr sz="2941">
              <a:latin typeface="Lora Medium"/>
              <a:ea typeface="Lora Medium"/>
              <a:cs typeface="Lora Medium"/>
              <a:sym typeface="Lora Medium"/>
            </a:endParaRPr>
          </a:p>
          <a:p>
            <a:pPr indent="0" lvl="0" marL="0" rtl="0" algn="l">
              <a:spcBef>
                <a:spcPts val="1200"/>
              </a:spcBef>
              <a:spcAft>
                <a:spcPts val="0"/>
              </a:spcAft>
              <a:buNone/>
            </a:pPr>
            <a:r>
              <a:rPr lang="en-GB" sz="2941" u="sng">
                <a:solidFill>
                  <a:schemeClr val="hlink"/>
                </a:solidFill>
                <a:latin typeface="Lora Medium"/>
                <a:ea typeface="Lora Medium"/>
                <a:cs typeface="Lora Medium"/>
                <a:sym typeface="Lora Medium"/>
                <a:hlinkClick r:id="rId3"/>
              </a:rPr>
              <a:t>lucynash@tbij.com</a:t>
            </a:r>
            <a:r>
              <a:rPr lang="en-GB" sz="2941">
                <a:latin typeface="Lora Medium"/>
                <a:ea typeface="Lora Medium"/>
                <a:cs typeface="Lora Medium"/>
                <a:sym typeface="Lora Medium"/>
              </a:rPr>
              <a:t> </a:t>
            </a:r>
            <a:endParaRPr sz="2941">
              <a:latin typeface="Lora Medium"/>
              <a:ea typeface="Lora Medium"/>
              <a:cs typeface="Lora Medium"/>
              <a:sym typeface="Lora Medium"/>
            </a:endParaRPr>
          </a:p>
          <a:p>
            <a:pPr indent="0" lvl="0" marL="0" rtl="0" algn="l">
              <a:spcBef>
                <a:spcPts val="1200"/>
              </a:spcBef>
              <a:spcAft>
                <a:spcPts val="0"/>
              </a:spcAft>
              <a:buNone/>
            </a:pPr>
            <a:r>
              <a:t/>
            </a:r>
            <a:endParaRPr sz="2941">
              <a:latin typeface="Lora Medium"/>
              <a:ea typeface="Lora Medium"/>
              <a:cs typeface="Lora Medium"/>
              <a:sym typeface="Lora Medium"/>
            </a:endParaRPr>
          </a:p>
          <a:p>
            <a:pPr indent="0" lvl="0" marL="0" rtl="0" algn="l">
              <a:spcBef>
                <a:spcPts val="1200"/>
              </a:spcBef>
              <a:spcAft>
                <a:spcPts val="0"/>
              </a:spcAft>
              <a:buNone/>
            </a:pPr>
            <a:r>
              <a:rPr lang="en-GB" sz="2941">
                <a:latin typeface="Lora Medium"/>
                <a:ea typeface="Lora Medium"/>
                <a:cs typeface="Lora Medium"/>
                <a:sym typeface="Lora Medium"/>
              </a:rPr>
              <a:t>Any questions?</a:t>
            </a:r>
            <a:endParaRPr sz="2941">
              <a:latin typeface="Lora Medium"/>
              <a:ea typeface="Lora Medium"/>
              <a:cs typeface="Lora Medium"/>
              <a:sym typeface="Lora Medium"/>
            </a:endParaRPr>
          </a:p>
          <a:p>
            <a:pPr indent="0" lvl="0" marL="0" rtl="0" algn="l">
              <a:spcBef>
                <a:spcPts val="1200"/>
              </a:spcBef>
              <a:spcAft>
                <a:spcPts val="0"/>
              </a:spcAft>
              <a:buNone/>
            </a:pPr>
            <a:r>
              <a:t/>
            </a:r>
            <a:endParaRPr>
              <a:latin typeface="Lora Medium"/>
              <a:ea typeface="Lora Medium"/>
              <a:cs typeface="Lora Medium"/>
              <a:sym typeface="Lora Medium"/>
            </a:endParaRPr>
          </a:p>
          <a:p>
            <a:pPr indent="0" lvl="0" marL="0" rtl="0" algn="l">
              <a:spcBef>
                <a:spcPts val="1200"/>
              </a:spcBef>
              <a:spcAft>
                <a:spcPts val="1200"/>
              </a:spcAft>
              <a:buNone/>
            </a:pPr>
            <a:r>
              <a:t/>
            </a:r>
            <a:endParaRPr>
              <a:latin typeface="Lora Medium"/>
              <a:ea typeface="Lora Medium"/>
              <a:cs typeface="Lora Medium"/>
              <a:sym typeface="Lora Medium"/>
            </a:endParaRPr>
          </a:p>
        </p:txBody>
      </p:sp>
      <p:pic>
        <p:nvPicPr>
          <p:cNvPr id="130" name="Google Shape;130;p25"/>
          <p:cNvPicPr preferRelativeResize="0"/>
          <p:nvPr/>
        </p:nvPicPr>
        <p:blipFill>
          <a:blip r:embed="rId4">
            <a:alphaModFix/>
          </a:blip>
          <a:stretch>
            <a:fillRect/>
          </a:stretch>
        </p:blipFill>
        <p:spPr>
          <a:xfrm>
            <a:off x="7839950" y="3839450"/>
            <a:ext cx="1304050" cy="1304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ctrTitle"/>
          </p:nvPr>
        </p:nvSpPr>
        <p:spPr>
          <a:xfrm>
            <a:off x="5024375" y="48350"/>
            <a:ext cx="4035000" cy="26103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t/>
            </a:r>
            <a:endParaRPr sz="3500">
              <a:latin typeface="Lora SemiBold"/>
              <a:ea typeface="Lora SemiBold"/>
              <a:cs typeface="Lora SemiBold"/>
              <a:sym typeface="Lora SemiBold"/>
            </a:endParaRPr>
          </a:p>
          <a:p>
            <a:pPr indent="0" lvl="0" marL="0" rtl="0" algn="r">
              <a:spcBef>
                <a:spcPts val="0"/>
              </a:spcBef>
              <a:spcAft>
                <a:spcPts val="0"/>
              </a:spcAft>
              <a:buSzPts val="990"/>
              <a:buNone/>
            </a:pPr>
            <a:r>
              <a:t/>
            </a:r>
            <a:endParaRPr sz="3500">
              <a:latin typeface="Lora SemiBold"/>
              <a:ea typeface="Lora SemiBold"/>
              <a:cs typeface="Lora SemiBold"/>
              <a:sym typeface="Lora SemiBold"/>
            </a:endParaRPr>
          </a:p>
        </p:txBody>
      </p:sp>
      <p:pic>
        <p:nvPicPr>
          <p:cNvPr id="62" name="Google Shape;62;p14"/>
          <p:cNvPicPr preferRelativeResize="0"/>
          <p:nvPr/>
        </p:nvPicPr>
        <p:blipFill>
          <a:blip r:embed="rId3">
            <a:alphaModFix/>
          </a:blip>
          <a:stretch>
            <a:fillRect/>
          </a:stretch>
        </p:blipFill>
        <p:spPr>
          <a:xfrm>
            <a:off x="2000237" y="4212433"/>
            <a:ext cx="5390388" cy="931067"/>
          </a:xfrm>
          <a:prstGeom prst="rect">
            <a:avLst/>
          </a:prstGeom>
          <a:noFill/>
          <a:ln>
            <a:noFill/>
          </a:ln>
        </p:spPr>
      </p:pic>
      <p:sp>
        <p:nvSpPr>
          <p:cNvPr id="63" name="Google Shape;63;p14"/>
          <p:cNvSpPr txBox="1"/>
          <p:nvPr>
            <p:ph idx="4294967295" type="title"/>
          </p:nvPr>
        </p:nvSpPr>
        <p:spPr>
          <a:xfrm>
            <a:off x="728100" y="1137000"/>
            <a:ext cx="7848300" cy="3147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4666">
                <a:solidFill>
                  <a:schemeClr val="dk2"/>
                </a:solidFill>
                <a:latin typeface="Lora Medium"/>
                <a:ea typeface="Lora Medium"/>
                <a:cs typeface="Lora Medium"/>
                <a:sym typeface="Lora Medium"/>
              </a:rPr>
              <a:t>Developing strategies for influencing, messaging and gathering intel </a:t>
            </a:r>
            <a:endParaRPr sz="4666">
              <a:solidFill>
                <a:schemeClr val="dk2"/>
              </a:solidFill>
              <a:latin typeface="Lora Medium"/>
              <a:ea typeface="Lora Medium"/>
              <a:cs typeface="Lora Medium"/>
              <a:sym typeface="Lora Medium"/>
            </a:endParaRPr>
          </a:p>
          <a:p>
            <a:pPr indent="0" lvl="0" marL="0" rtl="0" algn="l">
              <a:spcBef>
                <a:spcPts val="0"/>
              </a:spcBef>
              <a:spcAft>
                <a:spcPts val="0"/>
              </a:spcAft>
              <a:buNone/>
            </a:pPr>
            <a:r>
              <a:t/>
            </a:r>
            <a:endParaRPr>
              <a:solidFill>
                <a:schemeClr val="dk2"/>
              </a:solidFill>
              <a:latin typeface="Lora Medium"/>
              <a:ea typeface="Lora Medium"/>
              <a:cs typeface="Lora Medium"/>
              <a:sym typeface="Lora Medium"/>
            </a:endParaRPr>
          </a:p>
          <a:p>
            <a:pPr indent="0" lvl="0" marL="0" rtl="0" algn="l">
              <a:spcBef>
                <a:spcPts val="0"/>
              </a:spcBef>
              <a:spcAft>
                <a:spcPts val="0"/>
              </a:spcAft>
              <a:buNone/>
            </a:pPr>
            <a:r>
              <a:t/>
            </a:r>
            <a:endParaRPr sz="4133">
              <a:solidFill>
                <a:schemeClr val="dk2"/>
              </a:solidFill>
              <a:latin typeface="Lora Medium"/>
              <a:ea typeface="Lora Medium"/>
              <a:cs typeface="Lora Medium"/>
              <a:sym typeface="Lora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439975" y="460400"/>
            <a:ext cx="8392200" cy="55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3220">
                <a:solidFill>
                  <a:schemeClr val="dk2"/>
                </a:solidFill>
                <a:latin typeface="Lora"/>
                <a:ea typeface="Lora"/>
                <a:cs typeface="Lora"/>
                <a:sym typeface="Lora"/>
              </a:rPr>
              <a:t>What do we do?</a:t>
            </a:r>
            <a:endParaRPr b="1" sz="3220">
              <a:solidFill>
                <a:schemeClr val="dk2"/>
              </a:solidFill>
              <a:latin typeface="Lora"/>
              <a:ea typeface="Lora"/>
              <a:cs typeface="Lora"/>
              <a:sym typeface="Lora"/>
            </a:endParaRPr>
          </a:p>
        </p:txBody>
      </p:sp>
      <p:sp>
        <p:nvSpPr>
          <p:cNvPr id="69" name="Google Shape;69;p15"/>
          <p:cNvSpPr txBox="1"/>
          <p:nvPr>
            <p:ph idx="1" type="body"/>
          </p:nvPr>
        </p:nvSpPr>
        <p:spPr>
          <a:xfrm>
            <a:off x="439975" y="1215175"/>
            <a:ext cx="8230800" cy="338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200">
                <a:latin typeface="Lora Medium"/>
                <a:ea typeface="Lora Medium"/>
                <a:cs typeface="Lora Medium"/>
                <a:sym typeface="Lora Medium"/>
              </a:rPr>
              <a:t>Clue is in the name</a:t>
            </a:r>
            <a:endParaRPr sz="2200">
              <a:latin typeface="Lora Medium"/>
              <a:ea typeface="Lora Medium"/>
              <a:cs typeface="Lora Medium"/>
              <a:sym typeface="Lora Medium"/>
            </a:endParaRPr>
          </a:p>
          <a:p>
            <a:pPr indent="0" lvl="0" marL="0" rtl="0" algn="l">
              <a:spcBef>
                <a:spcPts val="1200"/>
              </a:spcBef>
              <a:spcAft>
                <a:spcPts val="0"/>
              </a:spcAft>
              <a:buNone/>
            </a:pPr>
            <a:r>
              <a:rPr lang="en-GB" sz="2200">
                <a:latin typeface="Lora Medium"/>
                <a:ea typeface="Lora Medium"/>
                <a:cs typeface="Lora Medium"/>
                <a:sym typeface="Lora Medium"/>
              </a:rPr>
              <a:t>We investigate abuses of power, corruption and inequality</a:t>
            </a:r>
            <a:endParaRPr sz="2200">
              <a:latin typeface="Lora Medium"/>
              <a:ea typeface="Lora Medium"/>
              <a:cs typeface="Lora Medium"/>
              <a:sym typeface="Lora Medium"/>
            </a:endParaRPr>
          </a:p>
          <a:p>
            <a:pPr indent="0" lvl="0" marL="0" rtl="0" algn="l">
              <a:spcBef>
                <a:spcPts val="1200"/>
              </a:spcBef>
              <a:spcAft>
                <a:spcPts val="0"/>
              </a:spcAft>
              <a:buClr>
                <a:schemeClr val="dk1"/>
              </a:buClr>
              <a:buSzPts val="1100"/>
              <a:buFont typeface="Arial"/>
              <a:buNone/>
            </a:pPr>
            <a:r>
              <a:rPr lang="en-GB" sz="2200">
                <a:latin typeface="Lora Medium"/>
                <a:ea typeface="Lora Medium"/>
                <a:cs typeface="Lora Medium"/>
                <a:sym typeface="Lora Medium"/>
              </a:rPr>
              <a:t>TBIJ is a mission-driven organisation</a:t>
            </a:r>
            <a:endParaRPr sz="2200">
              <a:latin typeface="Lora Medium"/>
              <a:ea typeface="Lora Medium"/>
              <a:cs typeface="Lora Medium"/>
              <a:sym typeface="Lora Medium"/>
            </a:endParaRPr>
          </a:p>
          <a:p>
            <a:pPr indent="0" lvl="0" marL="0" rtl="0" algn="l">
              <a:spcBef>
                <a:spcPts val="1200"/>
              </a:spcBef>
              <a:spcAft>
                <a:spcPts val="1200"/>
              </a:spcAft>
              <a:buClr>
                <a:schemeClr val="dk1"/>
              </a:buClr>
              <a:buSzPts val="1100"/>
              <a:buFont typeface="Arial"/>
              <a:buNone/>
            </a:pPr>
            <a:r>
              <a:rPr lang="en-GB" sz="2200">
                <a:latin typeface="Lora Medium"/>
                <a:ea typeface="Lora Medium"/>
                <a:cs typeface="Lora Medium"/>
                <a:sym typeface="Lora Medium"/>
              </a:rPr>
              <a:t>We aim to spark positive change through journalism. </a:t>
            </a:r>
            <a:endParaRPr sz="2200">
              <a:latin typeface="Lora Medium"/>
              <a:ea typeface="Lora Medium"/>
              <a:cs typeface="Lora Medium"/>
              <a:sym typeface="Lora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68175" y="411475"/>
            <a:ext cx="8464200" cy="60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3220">
                <a:solidFill>
                  <a:schemeClr val="dk2"/>
                </a:solidFill>
                <a:latin typeface="Lora"/>
                <a:ea typeface="Lora"/>
                <a:cs typeface="Lora"/>
                <a:sym typeface="Lora"/>
              </a:rPr>
              <a:t>Types of impact </a:t>
            </a:r>
            <a:endParaRPr b="1" sz="3220">
              <a:solidFill>
                <a:schemeClr val="dk2"/>
              </a:solidFill>
              <a:latin typeface="Lora"/>
              <a:ea typeface="Lora"/>
              <a:cs typeface="Lora"/>
              <a:sym typeface="Lora"/>
            </a:endParaRPr>
          </a:p>
        </p:txBody>
      </p:sp>
      <p:sp>
        <p:nvSpPr>
          <p:cNvPr id="75" name="Google Shape;75;p16"/>
          <p:cNvSpPr txBox="1"/>
          <p:nvPr>
            <p:ph idx="1" type="body"/>
          </p:nvPr>
        </p:nvSpPr>
        <p:spPr>
          <a:xfrm>
            <a:off x="433125" y="1191125"/>
            <a:ext cx="8399100" cy="337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latin typeface="Lora Medium"/>
                <a:ea typeface="Lora Medium"/>
                <a:cs typeface="Lora Medium"/>
                <a:sym typeface="Lora Medium"/>
              </a:rPr>
              <a:t>Political impact </a:t>
            </a:r>
            <a:endParaRPr sz="2400">
              <a:latin typeface="Lora Medium"/>
              <a:ea typeface="Lora Medium"/>
              <a:cs typeface="Lora Medium"/>
              <a:sym typeface="Lora Medium"/>
            </a:endParaRPr>
          </a:p>
          <a:p>
            <a:pPr indent="0" lvl="0" marL="0" rtl="0" algn="l">
              <a:spcBef>
                <a:spcPts val="1200"/>
              </a:spcBef>
              <a:spcAft>
                <a:spcPts val="0"/>
              </a:spcAft>
              <a:buNone/>
            </a:pPr>
            <a:r>
              <a:rPr lang="en-GB" sz="2400">
                <a:latin typeface="Lora Medium"/>
                <a:ea typeface="Lora Medium"/>
                <a:cs typeface="Lora Medium"/>
                <a:sym typeface="Lora Medium"/>
              </a:rPr>
              <a:t>Legal impact </a:t>
            </a:r>
            <a:endParaRPr sz="2400">
              <a:latin typeface="Lora Medium"/>
              <a:ea typeface="Lora Medium"/>
              <a:cs typeface="Lora Medium"/>
              <a:sym typeface="Lora Medium"/>
            </a:endParaRPr>
          </a:p>
          <a:p>
            <a:pPr indent="0" lvl="0" marL="0" rtl="0" algn="l">
              <a:spcBef>
                <a:spcPts val="1200"/>
              </a:spcBef>
              <a:spcAft>
                <a:spcPts val="0"/>
              </a:spcAft>
              <a:buNone/>
            </a:pPr>
            <a:r>
              <a:rPr lang="en-GB" sz="2400">
                <a:latin typeface="Lora Medium"/>
                <a:ea typeface="Lora Medium"/>
                <a:cs typeface="Lora Medium"/>
                <a:sym typeface="Lora Medium"/>
              </a:rPr>
              <a:t>Law enforcement impact </a:t>
            </a:r>
            <a:endParaRPr sz="2400">
              <a:latin typeface="Lora Medium"/>
              <a:ea typeface="Lora Medium"/>
              <a:cs typeface="Lora Medium"/>
              <a:sym typeface="Lora Medium"/>
            </a:endParaRPr>
          </a:p>
          <a:p>
            <a:pPr indent="0" lvl="0" marL="0" rtl="0" algn="l">
              <a:spcBef>
                <a:spcPts val="1200"/>
              </a:spcBef>
              <a:spcAft>
                <a:spcPts val="0"/>
              </a:spcAft>
              <a:buNone/>
            </a:pPr>
            <a:r>
              <a:rPr lang="en-GB" sz="2400">
                <a:latin typeface="Lora Medium"/>
                <a:ea typeface="Lora Medium"/>
                <a:cs typeface="Lora Medium"/>
                <a:sym typeface="Lora Medium"/>
              </a:rPr>
              <a:t>Individual impact  </a:t>
            </a:r>
            <a:endParaRPr sz="2400">
              <a:latin typeface="Lora Medium"/>
              <a:ea typeface="Lora Medium"/>
              <a:cs typeface="Lora Medium"/>
              <a:sym typeface="Lora Medium"/>
            </a:endParaRPr>
          </a:p>
          <a:p>
            <a:pPr indent="0" lvl="0" marL="0" rtl="0" algn="l">
              <a:spcBef>
                <a:spcPts val="1200"/>
              </a:spcBef>
              <a:spcAft>
                <a:spcPts val="0"/>
              </a:spcAft>
              <a:buNone/>
            </a:pPr>
            <a:r>
              <a:rPr lang="en-GB" sz="2400">
                <a:latin typeface="Lora Medium"/>
                <a:ea typeface="Lora Medium"/>
                <a:cs typeface="Lora Medium"/>
                <a:sym typeface="Lora Medium"/>
              </a:rPr>
              <a:t>Community impact</a:t>
            </a:r>
            <a:endParaRPr sz="2400">
              <a:latin typeface="Lora Medium"/>
              <a:ea typeface="Lora Medium"/>
              <a:cs typeface="Lora Medium"/>
              <a:sym typeface="Lora Medium"/>
            </a:endParaRPr>
          </a:p>
          <a:p>
            <a:pPr indent="0" lvl="0" marL="0" rtl="0" algn="l">
              <a:spcBef>
                <a:spcPts val="1200"/>
              </a:spcBef>
              <a:spcAft>
                <a:spcPts val="1200"/>
              </a:spcAft>
              <a:buNone/>
            </a:pPr>
            <a:r>
              <a:rPr lang="en-GB" sz="2400">
                <a:latin typeface="Lora Medium"/>
                <a:ea typeface="Lora Medium"/>
                <a:cs typeface="Lora Medium"/>
                <a:sym typeface="Lora Medium"/>
              </a:rPr>
              <a:t>Public awareness impact</a:t>
            </a:r>
            <a:endParaRPr sz="2400">
              <a:latin typeface="Lora Medium"/>
              <a:ea typeface="Lora Medium"/>
              <a:cs typeface="Lora Medium"/>
              <a:sym typeface="Lora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600" y="0"/>
            <a:ext cx="9144001"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8"/>
          <p:cNvPicPr preferRelativeResize="0"/>
          <p:nvPr/>
        </p:nvPicPr>
        <p:blipFill rotWithShape="1">
          <a:blip r:embed="rId3">
            <a:alphaModFix/>
          </a:blip>
          <a:srcRect b="0" l="918" r="16320" t="11590"/>
          <a:stretch/>
        </p:blipFill>
        <p:spPr>
          <a:xfrm>
            <a:off x="0" y="0"/>
            <a:ext cx="9143999" cy="51227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1" name="Google Shape;91;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2" name="Google Shape;92;p19"/>
          <p:cNvPicPr preferRelativeResize="0"/>
          <p:nvPr/>
        </p:nvPicPr>
        <p:blipFill rotWithShape="1">
          <a:blip r:embed="rId3">
            <a:alphaModFix/>
          </a:blip>
          <a:srcRect b="0" l="0" r="11715" t="0"/>
          <a:stretch/>
        </p:blipFill>
        <p:spPr>
          <a:xfrm>
            <a:off x="0" y="0"/>
            <a:ext cx="9143997"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8" name="Google Shape;98;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9" name="Google Shape;99;p20"/>
          <p:cNvPicPr preferRelativeResize="0"/>
          <p:nvPr/>
        </p:nvPicPr>
        <p:blipFill>
          <a:blip r:embed="rId3">
            <a:alphaModFix/>
          </a:blip>
          <a:stretch>
            <a:fillRect/>
          </a:stretch>
        </p:blipFill>
        <p:spPr>
          <a:xfrm>
            <a:off x="0" y="0"/>
            <a:ext cx="9508398" cy="5223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title"/>
          </p:nvPr>
        </p:nvSpPr>
        <p:spPr>
          <a:xfrm>
            <a:off x="368175" y="411475"/>
            <a:ext cx="8464200" cy="60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3220">
                <a:solidFill>
                  <a:schemeClr val="dk2"/>
                </a:solidFill>
                <a:latin typeface="Lora"/>
                <a:ea typeface="Lora"/>
                <a:cs typeface="Lora"/>
                <a:sym typeface="Lora"/>
              </a:rPr>
              <a:t>Influencing</a:t>
            </a:r>
            <a:endParaRPr b="1" sz="3220">
              <a:solidFill>
                <a:schemeClr val="dk2"/>
              </a:solidFill>
              <a:latin typeface="Lora"/>
              <a:ea typeface="Lora"/>
              <a:cs typeface="Lora"/>
              <a:sym typeface="Lora"/>
            </a:endParaRPr>
          </a:p>
        </p:txBody>
      </p:sp>
      <p:sp>
        <p:nvSpPr>
          <p:cNvPr id="105" name="Google Shape;105;p21"/>
          <p:cNvSpPr txBox="1"/>
          <p:nvPr>
            <p:ph idx="1" type="body"/>
          </p:nvPr>
        </p:nvSpPr>
        <p:spPr>
          <a:xfrm>
            <a:off x="433125" y="1191125"/>
            <a:ext cx="8399100" cy="337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latin typeface="Lora Medium"/>
                <a:ea typeface="Lora Medium"/>
                <a:cs typeface="Lora Medium"/>
                <a:sym typeface="Lora Medium"/>
              </a:rPr>
              <a:t>Parliamentary procedures </a:t>
            </a:r>
            <a:endParaRPr sz="2400">
              <a:latin typeface="Lora Medium"/>
              <a:ea typeface="Lora Medium"/>
              <a:cs typeface="Lora Medium"/>
              <a:sym typeface="Lora Medium"/>
            </a:endParaRPr>
          </a:p>
          <a:p>
            <a:pPr indent="-381000" lvl="0" marL="457200" rtl="0" algn="l">
              <a:spcBef>
                <a:spcPts val="1200"/>
              </a:spcBef>
              <a:spcAft>
                <a:spcPts val="0"/>
              </a:spcAft>
              <a:buSzPts val="2400"/>
              <a:buFont typeface="Lora Medium"/>
              <a:buChar char="-"/>
            </a:pPr>
            <a:r>
              <a:rPr lang="en-GB" sz="2400">
                <a:latin typeface="Lora Medium"/>
                <a:ea typeface="Lora Medium"/>
                <a:cs typeface="Lora Medium"/>
                <a:sym typeface="Lora Medium"/>
              </a:rPr>
              <a:t>Committee, debates, briefings, events, APPGs, Qs, inquiries </a:t>
            </a:r>
            <a:endParaRPr sz="2400">
              <a:latin typeface="Lora Medium"/>
              <a:ea typeface="Lora Medium"/>
              <a:cs typeface="Lora Medium"/>
              <a:sym typeface="Lora Medium"/>
            </a:endParaRPr>
          </a:p>
          <a:p>
            <a:pPr indent="0" lvl="0" marL="0" rtl="0" algn="l">
              <a:spcBef>
                <a:spcPts val="1200"/>
              </a:spcBef>
              <a:spcAft>
                <a:spcPts val="0"/>
              </a:spcAft>
              <a:buNone/>
            </a:pPr>
            <a:r>
              <a:rPr lang="en-GB" sz="2400">
                <a:latin typeface="Lora Medium"/>
                <a:ea typeface="Lora Medium"/>
                <a:cs typeface="Lora Medium"/>
                <a:sym typeface="Lora Medium"/>
              </a:rPr>
              <a:t>Coalition collaboration </a:t>
            </a:r>
            <a:endParaRPr sz="2400">
              <a:latin typeface="Lora Medium"/>
              <a:ea typeface="Lora Medium"/>
              <a:cs typeface="Lora Medium"/>
              <a:sym typeface="Lora Medium"/>
            </a:endParaRPr>
          </a:p>
          <a:p>
            <a:pPr indent="0" lvl="0" marL="0" rtl="0" algn="l">
              <a:spcBef>
                <a:spcPts val="1200"/>
              </a:spcBef>
              <a:spcAft>
                <a:spcPts val="0"/>
              </a:spcAft>
              <a:buNone/>
            </a:pPr>
            <a:r>
              <a:rPr lang="en-GB" sz="2400">
                <a:latin typeface="Lora Medium"/>
                <a:ea typeface="Lora Medium"/>
                <a:cs typeface="Lora Medium"/>
                <a:sym typeface="Lora Medium"/>
              </a:rPr>
              <a:t>Parliamentarians relationships</a:t>
            </a:r>
            <a:endParaRPr sz="2400">
              <a:latin typeface="Lora Medium"/>
              <a:ea typeface="Lora Medium"/>
              <a:cs typeface="Lora Medium"/>
              <a:sym typeface="Lora Medium"/>
            </a:endParaRPr>
          </a:p>
          <a:p>
            <a:pPr indent="-381000" lvl="0" marL="457200" rtl="0" algn="l">
              <a:spcBef>
                <a:spcPts val="1200"/>
              </a:spcBef>
              <a:spcAft>
                <a:spcPts val="0"/>
              </a:spcAft>
              <a:buSzPts val="2400"/>
              <a:buFont typeface="Lora Medium"/>
              <a:buChar char="-"/>
            </a:pPr>
            <a:r>
              <a:rPr lang="en-GB" sz="2400">
                <a:latin typeface="Lora Medium"/>
                <a:ea typeface="Lora Medium"/>
                <a:cs typeface="Lora Medium"/>
                <a:sym typeface="Lora Medium"/>
              </a:rPr>
              <a:t>Personalised approach, staffers key </a:t>
            </a:r>
            <a:endParaRPr sz="2400">
              <a:latin typeface="Lora Medium"/>
              <a:ea typeface="Lora Medium"/>
              <a:cs typeface="Lora Medium"/>
              <a:sym typeface="Lora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