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Raleway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QNuNLigO6k8G4CPfG9nPrWvJJ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db8f4a880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2db8f4a880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db8f4a880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2db8f4a880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db8f4a880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db8f4a880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b8f4a880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2db8f4a8804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db8f4a8804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2db8f4a8804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2f29c9bbb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22f29c9bbb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b8f4a880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2db8f4a880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●"/>
            </a:pPr>
            <a:r>
              <a:rPr lang="en" sz="1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Collaboration with Public Law Project</a:t>
            </a:r>
            <a:endParaRPr sz="14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●"/>
            </a:pPr>
            <a:r>
              <a:rPr lang="en" sz="1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Work Rights Centre - Strategic Litigation Committee including two experienced barristers: Sadat Sayeed (Garden Court Chambers) and Miranda Butler (Landmark Chambers)</a:t>
            </a:r>
            <a:endParaRPr sz="14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Lato"/>
              <a:buChar char="●"/>
            </a:pPr>
            <a:r>
              <a:rPr lang="en" sz="1400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rPr>
              <a:t>Funding from the Strategic Legal Fund for pre-litigation research</a:t>
            </a:r>
            <a:endParaRPr sz="14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59595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2f29c9bbb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2f29c9bbb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db8f4a8804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2db8f4a8804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db8f4a880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2db8f4a8804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5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3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7" name="Google Shape;57;p3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3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3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42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0" name="Google Shape;70;p4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4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42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4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76;p3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7" name="Google Shape;77;p3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3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" name="Google Shape;79;p36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" name="Google Shape;84;p3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5" name="Google Shape;85;p3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3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" name="Google Shape;87;p3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8" name="Google Shape;88;p3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3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92" name="Google Shape;92;p3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3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5" name="Google Shape;95;p3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6" name="Google Shape;96;p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4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0" name="Google Shape;100;p4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4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4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03" name="Google Shape;103;p4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4" name="Google Shape;104;p4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4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4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4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5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asia.figiel@workrightscentre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://www.workrightscentre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532708" y="78152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600">
                <a:latin typeface="Lato"/>
                <a:ea typeface="Lato"/>
                <a:cs typeface="Lato"/>
                <a:sym typeface="Lato"/>
              </a:rPr>
              <a:t>Universal Credit suspensions</a:t>
            </a:r>
            <a:endParaRPr sz="3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623400" y="2746750"/>
            <a:ext cx="8520600" cy="6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Investigating impact of automated decision making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0325" y="1691325"/>
            <a:ext cx="1707325" cy="170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db8f4a8804_0_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Legal advice and issuing the PAP </a:t>
            </a:r>
            <a:endParaRPr/>
          </a:p>
        </p:txBody>
      </p:sp>
      <p:sp>
        <p:nvSpPr>
          <p:cNvPr id="167" name="Google Shape;167;g2db8f4a8804_0_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Legal advice from the legal team at the Public Law Project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WoRC Strategic Litigation Trustee committee  - support and oversight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Pre-Action Protocol for Judicial Review  of the DWP’s: </a:t>
            </a:r>
            <a:r>
              <a:rPr lang="en" b="1"/>
              <a:t>use of automation and data analytics to suspend payments of Universal Credit  and/or to triage applications for advanced payment of Universal Credit</a:t>
            </a:r>
            <a:endParaRPr b="1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db8f4a8804_0_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Multiple grounds for challenge</a:t>
            </a:r>
            <a:endParaRPr/>
          </a:p>
        </p:txBody>
      </p:sp>
      <p:sp>
        <p:nvSpPr>
          <p:cNvPr id="173" name="Google Shape;173;g2db8f4a8804_0_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 Failure to follow policy guidance, which states that suspension of benefit must be based on clear, genuine evidence and involve a human agent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2. Breach of the principle of transparency and/or breach of the duty of publication and/or systemic unfairness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3. Unlawful delegation and/or fettering of discretion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4. Breach of the UK GDPR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5. Discrimination contrary to the Equality Act 2010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6. Unlawful discrimination in breach of the European Convention on Human Rights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7. Breach of the Withdrawal Agreement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8. Breach of the public sector equality duty (“PSED”)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db8f4a8804_0_7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Remedies we are seeking</a:t>
            </a:r>
            <a:endParaRPr/>
          </a:p>
        </p:txBody>
      </p:sp>
      <p:sp>
        <p:nvSpPr>
          <p:cNvPr id="179" name="Google Shape;179;g2db8f4a8804_0_7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Publishing internal guidance on the use of automated processes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Explanation of how automation is used in addressing fraud and error in the welfare system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Ceasing to use automation until a assessment of discriminatory impact is conducted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Immediate stop to UC payment suspensions based on automated decision making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Assurance that public sector equality duty is complied with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db8f4a8804_0_6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85" name="Google Shape;185;g2db8f4a8804_0_6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Awaiting a response to the PAP by 31st May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Considering the defendant’s response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Opportunities and risks of proceeding with a claim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Funding for legal action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6" name="Google Shape;186;g2db8f4a8804_0_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3000" y="2078874"/>
            <a:ext cx="1987925" cy="18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db8f4a8804_0_3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Questions? </a:t>
            </a:r>
            <a:endParaRPr/>
          </a:p>
        </p:txBody>
      </p:sp>
      <p:sp>
        <p:nvSpPr>
          <p:cNvPr id="192" name="Google Shape;192;g2db8f4a8804_0_3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Kasia Figiel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Deputy CEO, Work Rights Centre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kasia.figiel@workrightscentre.org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www.workrightscentre.org</a:t>
            </a:r>
            <a:r>
              <a:rPr lang="en"/>
              <a:t> </a:t>
            </a:r>
            <a:endParaRPr/>
          </a:p>
        </p:txBody>
      </p:sp>
      <p:pic>
        <p:nvPicPr>
          <p:cNvPr id="193" name="Google Shape;193;g2db8f4a8804_0_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1425" y="1853850"/>
            <a:ext cx="1792824" cy="17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CONTENTS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729450" y="1992150"/>
            <a:ext cx="7513500" cy="12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AutoNum type="arabicPeriod"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Overview of the case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AutoNum type="arabicPeriod"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Pre-litigation research and evidence collection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ato"/>
              <a:buAutoNum type="arabicPeriod"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Pre-Action Protocol for Judicial Review</a:t>
            </a:r>
            <a:endParaRPr sz="14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6700500" cy="1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Overview of the case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2f29c9bbbd_0_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 did we set out to investigate?</a:t>
            </a:r>
            <a:endParaRPr/>
          </a:p>
        </p:txBody>
      </p:sp>
      <p:sp>
        <p:nvSpPr>
          <p:cNvPr id="129" name="Google Shape;129;g22f29c9bbbd_0_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Unexplained suspensions of UC payments 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Affected:  clients with Pre-settled and Settles EUSS , Bulgarian nationals , single mothers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Suspicion of fraud, but payments reinstated in many cases 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Lengthy delays  in investigation  with severe impact on our clients</a:t>
            </a:r>
            <a:endParaRPr sz="1400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Role of automated decision making and the Risk Review Team</a:t>
            </a:r>
            <a:endParaRPr sz="140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db8f4a8804_0_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Setting up the project </a:t>
            </a:r>
            <a:endParaRPr/>
          </a:p>
        </p:txBody>
      </p:sp>
      <p:pic>
        <p:nvPicPr>
          <p:cNvPr id="135" name="Google Shape;135;g2db8f4a8804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5900" y="2147475"/>
            <a:ext cx="2352449" cy="101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db8f4a8804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3563" y="3594963"/>
            <a:ext cx="4196868" cy="101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db8f4a8804_0_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40600" y="2041191"/>
            <a:ext cx="1226400" cy="12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9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841700" cy="1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300"/>
              <a:t>Pre-litigation research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300"/>
              <a:t>and evidence collection</a:t>
            </a:r>
            <a:endParaRPr sz="33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2f29c9bbbd_0_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Collecting evidence of our clients’ issues</a:t>
            </a:r>
            <a:endParaRPr/>
          </a:p>
        </p:txBody>
      </p:sp>
      <p:sp>
        <p:nvSpPr>
          <p:cNvPr id="148" name="Google Shape;148;g22f29c9bbbd_0_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Case studies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Work Rights Centre client data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Universal Credit journals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pic>
        <p:nvPicPr>
          <p:cNvPr id="149" name="Google Shape;149;g22f29c9bbbd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7350" y="2078875"/>
            <a:ext cx="4652575" cy="1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db8f4a8804_0_4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Research to build the wider picture</a:t>
            </a:r>
            <a:endParaRPr/>
          </a:p>
        </p:txBody>
      </p:sp>
      <p:sp>
        <p:nvSpPr>
          <p:cNvPr id="155" name="Google Shape;155;g2db8f4a8804_0_4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Public domain materials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Freedom of Information Requests 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Parliamentary questions 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Evidence from other organisations </a:t>
            </a:r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dirty="0"/>
              <a:t>       in the sector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  <p:pic>
        <p:nvPicPr>
          <p:cNvPr id="156" name="Google Shape;156;g2db8f4a8804_0_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851" y="1950025"/>
            <a:ext cx="4230074" cy="251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db8f4a8804_0_79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841700" cy="12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300"/>
              <a:t>Pre-Action Protocol</a:t>
            </a:r>
            <a:endParaRPr sz="33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line">
  <a:themeElements>
    <a:clrScheme name="Streamline">
      <a:dk1>
        <a:srgbClr val="1A1A1A"/>
      </a:dk1>
      <a:lt1>
        <a:srgbClr val="FFFFFF"/>
      </a:lt1>
      <a:dk2>
        <a:srgbClr val="1A1A1A"/>
      </a:dk2>
      <a:lt2>
        <a:srgbClr val="EFEFEF"/>
      </a:lt2>
      <a:accent1>
        <a:srgbClr val="595959"/>
      </a:accent1>
      <a:accent2>
        <a:srgbClr val="6AA4C8"/>
      </a:accent2>
      <a:accent3>
        <a:srgbClr val="FFCC01"/>
      </a:accent3>
      <a:accent4>
        <a:srgbClr val="A2FFE8"/>
      </a:accent4>
      <a:accent5>
        <a:srgbClr val="1A1A1A"/>
      </a:accent5>
      <a:accent6>
        <a:srgbClr val="FFB8A2"/>
      </a:accent6>
      <a:hlink>
        <a:srgbClr val="222222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</Words>
  <Application>Microsoft Office PowerPoint</Application>
  <PresentationFormat>On-screen Show (16:9)</PresentationFormat>
  <Paragraphs>64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Lato</vt:lpstr>
      <vt:lpstr>Raleway</vt:lpstr>
      <vt:lpstr>Arial</vt:lpstr>
      <vt:lpstr>Simple Dark</vt:lpstr>
      <vt:lpstr>Streamline</vt:lpstr>
      <vt:lpstr>Universal Credit suspensions</vt:lpstr>
      <vt:lpstr>CONTENTS</vt:lpstr>
      <vt:lpstr>Overview of the case</vt:lpstr>
      <vt:lpstr>What did we set out to investigate?</vt:lpstr>
      <vt:lpstr>Setting up the project </vt:lpstr>
      <vt:lpstr>Pre-litigation research and evidence collection</vt:lpstr>
      <vt:lpstr>Collecting evidence of our clients’ issues</vt:lpstr>
      <vt:lpstr>Research to build the wider picture</vt:lpstr>
      <vt:lpstr>Pre-Action Protocol</vt:lpstr>
      <vt:lpstr>Legal advice and issuing the PAP </vt:lpstr>
      <vt:lpstr>Multiple grounds for challenge</vt:lpstr>
      <vt:lpstr>Remedies we are seeking</vt:lpstr>
      <vt:lpstr>Next steps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Universal Credit suspensions</dc:title>
  <dc:creator>Olivia Vicol</dc:creator>
  <cp:lastModifiedBy>Kasia Figiel</cp:lastModifiedBy>
  <cp:revision>1</cp:revision>
  <dcterms:modified xsi:type="dcterms:W3CDTF">2024-05-12T22:32:36Z</dcterms:modified>
</cp:coreProperties>
</file>