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5"/>
  </p:sldMasterIdLst>
  <p:notesMasterIdLst>
    <p:notesMasterId r:id="rId13"/>
  </p:notesMasterIdLst>
  <p:handoutMasterIdLst>
    <p:handoutMasterId r:id="rId14"/>
  </p:handoutMasterIdLst>
  <p:sldIdLst>
    <p:sldId id="256" r:id="rId6"/>
    <p:sldId id="264" r:id="rId7"/>
    <p:sldId id="300" r:id="rId8"/>
    <p:sldId id="281" r:id="rId9"/>
    <p:sldId id="296" r:id="rId10"/>
    <p:sldId id="301" r:id="rId11"/>
    <p:sldId id="299" r:id="rId1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>
      <p:cViewPr varScale="1">
        <p:scale>
          <a:sx n="116" d="100"/>
          <a:sy n="116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2C34F-FD9C-471D-8071-13F774B92288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A98D4-2CB0-4E29-8813-915AFE0A3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71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D2E9A-E4CE-4B30-A935-875957569447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8A5B7-B5F5-436F-87C3-0AC9FE73CF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57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E60E-C898-4D0E-B58A-E09F95EE6DD6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48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nclusionLondon_boxlogo_220px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476250"/>
            <a:ext cx="2095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nclusionLondon_boxlogo_220px.png"/>
          <p:cNvPicPr>
            <a:picLocks noChangeAspect="1"/>
          </p:cNvPicPr>
          <p:nvPr/>
        </p:nvPicPr>
        <p:blipFill>
          <a:blip r:embed="rId2"/>
          <a:srcRect b="37399"/>
          <a:stretch>
            <a:fillRect/>
          </a:stretch>
        </p:blipFill>
        <p:spPr bwMode="auto">
          <a:xfrm>
            <a:off x="7019925" y="6173788"/>
            <a:ext cx="16637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F0">
              <a:alpha val="50000"/>
            </a:srgbClr>
          </a:solidFill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defRPr sz="2800"/>
            </a:lvl1pPr>
            <a:lvl2pPr>
              <a:buClr>
                <a:schemeClr val="tx1">
                  <a:lumMod val="75000"/>
                  <a:lumOff val="25000"/>
                </a:schemeClr>
              </a:buClr>
              <a:defRPr sz="2600"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D447BE6-3B23-42DB-B309-A11225D27739}" type="datetimeFigureOut">
              <a:rPr lang="en-GB" smtClean="0"/>
              <a:t>15/04/2024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5F2C4C1-2D84-47A2-926F-3B9C3BF43537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apadmin@dpglaw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96952"/>
            <a:ext cx="7772400" cy="1656184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Disability discrimination project</a:t>
            </a:r>
            <a:br>
              <a:rPr lang="en-GB" dirty="0"/>
            </a:br>
            <a:endParaRPr lang="en-GB" dirty="0"/>
          </a:p>
        </p:txBody>
      </p:sp>
      <p:pic>
        <p:nvPicPr>
          <p:cNvPr id="1026" name="Picture 2" descr="Deighton Pierce Glynn (@dpg_law) | Twitter">
            <a:extLst>
              <a:ext uri="{FF2B5EF4-FFF2-40B4-BE49-F238E27FC236}">
                <a16:creationId xmlns:a16="http://schemas.microsoft.com/office/drawing/2014/main" id="{9CE01A33-BEF4-7742-AC20-01D42BDB8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216024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124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are 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83357"/>
            <a:ext cx="5554960" cy="4525963"/>
          </a:xfrm>
        </p:spPr>
        <p:txBody>
          <a:bodyPr>
            <a:normAutofit/>
          </a:bodyPr>
          <a:lstStyle/>
          <a:p>
            <a:r>
              <a:rPr lang="en-GB" dirty="0"/>
              <a:t>Deighton Pierce Glynn -  a law firm which specialises in public law challenges to ensure the law works for ordinary people.</a:t>
            </a:r>
          </a:p>
          <a:p>
            <a:endParaRPr lang="en-GB" dirty="0"/>
          </a:p>
          <a:p>
            <a:r>
              <a:rPr lang="en-GB" dirty="0"/>
              <a:t>Inclusion London – a Deaf and Disabled people’s organisation in London which campaigns for equality and inclusion. </a:t>
            </a:r>
          </a:p>
          <a:p>
            <a:endParaRPr lang="en-GB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1026" name="Picture 2" descr="Deighton Pierce Glynn (@dpg_law) / Twitter">
            <a:extLst>
              <a:ext uri="{FF2B5EF4-FFF2-40B4-BE49-F238E27FC236}">
                <a16:creationId xmlns:a16="http://schemas.microsoft.com/office/drawing/2014/main" id="{B92DFD24-5181-0C03-B062-7BC70E68E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408" y="1637282"/>
            <a:ext cx="2409056" cy="240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46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6E64-ED86-83D3-BF5E-B16A0DEE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aim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EA952-8B2B-6E73-D0A8-76E30F42F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it easier to use the law to challenge disability discrimination</a:t>
            </a:r>
          </a:p>
          <a:p>
            <a:r>
              <a:rPr lang="en-US" dirty="0"/>
              <a:t>To support with pre-action work which will facilitate easier referrals of cases to solicitors</a:t>
            </a:r>
          </a:p>
          <a:p>
            <a:r>
              <a:rPr lang="en-US" dirty="0"/>
              <a:t>To enable those who are not lawyers to use the law more effectively at pre-action stages of the process.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736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050"/>
            <a:ext cx="9144000" cy="1417638"/>
          </a:xfrm>
        </p:spPr>
        <p:txBody>
          <a:bodyPr>
            <a:normAutofit/>
          </a:bodyPr>
          <a:lstStyle/>
          <a:p>
            <a:r>
              <a:rPr lang="en-GB" dirty="0"/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91" y="1844824"/>
            <a:ext cx="6048672" cy="4896544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pPr lvl="1"/>
            <a:r>
              <a:rPr lang="en-GB" sz="2800" dirty="0"/>
              <a:t>Enrol on the course</a:t>
            </a:r>
          </a:p>
          <a:p>
            <a:pPr lvl="1"/>
            <a:r>
              <a:rPr lang="en-GB" sz="2800" dirty="0"/>
              <a:t>Complete e-learning course and do an assessment</a:t>
            </a:r>
          </a:p>
          <a:p>
            <a:pPr lvl="1"/>
            <a:r>
              <a:rPr lang="en-GB" sz="2800" dirty="0"/>
              <a:t>Get access to precedent letters</a:t>
            </a:r>
          </a:p>
          <a:p>
            <a:pPr lvl="1"/>
            <a:r>
              <a:rPr lang="en-GB" sz="2800" dirty="0"/>
              <a:t>Use precedent letters in individual cases</a:t>
            </a:r>
          </a:p>
          <a:p>
            <a:pPr lvl="1"/>
            <a:r>
              <a:rPr lang="en-GB" sz="2800" dirty="0"/>
              <a:t>Get supervision from the project</a:t>
            </a:r>
          </a:p>
          <a:p>
            <a:pPr lvl="1"/>
            <a:r>
              <a:rPr lang="en-GB" sz="2800" dirty="0"/>
              <a:t>Possible referral routes to solicitors.  </a:t>
            </a:r>
            <a:endParaRPr lang="en-GB" dirty="0"/>
          </a:p>
        </p:txBody>
      </p:sp>
      <p:pic>
        <p:nvPicPr>
          <p:cNvPr id="4" name="Picture 3" descr="Clip art image of road barriers.">
            <a:extLst>
              <a:ext uri="{FF2B5EF4-FFF2-40B4-BE49-F238E27FC236}">
                <a16:creationId xmlns:a16="http://schemas.microsoft.com/office/drawing/2014/main" id="{6B53436D-2368-C054-C2A0-E13B3FF675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0610">
            <a:off x="6482067" y="1538649"/>
            <a:ext cx="2477915" cy="2014604"/>
          </a:xfrm>
          <a:prstGeom prst="rect">
            <a:avLst/>
          </a:prstGeom>
        </p:spPr>
      </p:pic>
      <p:pic>
        <p:nvPicPr>
          <p:cNvPr id="7" name="Picture 6" descr="Clip art image of a question mark">
            <a:extLst>
              <a:ext uri="{FF2B5EF4-FFF2-40B4-BE49-F238E27FC236}">
                <a16:creationId xmlns:a16="http://schemas.microsoft.com/office/drawing/2014/main" id="{70ED71FA-267C-E82B-8676-17EABD7888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86" y="3573016"/>
            <a:ext cx="20478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9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181F-32DA-4E46-8FA6-579287399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E-learning course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2CD37-2430-0143-A193-383BD69F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853136"/>
          </a:xfrm>
        </p:spPr>
        <p:txBody>
          <a:bodyPr/>
          <a:lstStyle/>
          <a:p>
            <a:r>
              <a:rPr lang="en-US" dirty="0"/>
              <a:t>Training on the relevant sections of the Equality Act</a:t>
            </a:r>
          </a:p>
          <a:p>
            <a:pPr lvl="1"/>
            <a:r>
              <a:rPr lang="en-US" dirty="0"/>
              <a:t>Ss6, 13, 15, 19-21, 29</a:t>
            </a:r>
          </a:p>
          <a:p>
            <a:r>
              <a:rPr lang="en-US" dirty="0"/>
              <a:t>The aim of the course is to function as a guide to refer to on everyday disability discrimination issues</a:t>
            </a:r>
          </a:p>
          <a:p>
            <a:r>
              <a:rPr lang="en-US" dirty="0"/>
              <a:t>Examples and short quizzes throughout</a:t>
            </a:r>
          </a:p>
          <a:p>
            <a:r>
              <a:rPr lang="en-US" dirty="0"/>
              <a:t>End of course assessment</a:t>
            </a:r>
          </a:p>
          <a:p>
            <a:endParaRPr lang="en-US" dirty="0"/>
          </a:p>
        </p:txBody>
      </p:sp>
      <p:pic>
        <p:nvPicPr>
          <p:cNvPr id="7" name="Picture 6" descr="Clip art picture of a person ticking off a checklist.">
            <a:extLst>
              <a:ext uri="{FF2B5EF4-FFF2-40B4-BE49-F238E27FC236}">
                <a16:creationId xmlns:a16="http://schemas.microsoft.com/office/drawing/2014/main" id="{01F87062-D1BB-0816-5AC3-8EBD5F5D75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132856"/>
            <a:ext cx="2369010" cy="274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298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BBAA-86DA-841C-F582-0906F627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Precedent letters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43E9-4697-696E-08AF-ABD7FE5C7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complaint and Pre-Action Protocol letters and complaint letters</a:t>
            </a:r>
          </a:p>
          <a:p>
            <a:r>
              <a:rPr lang="en-US" dirty="0"/>
              <a:t>Issues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Unsuitable accommodation offered (s193)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Unsuitable accommodation offered (s188)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Unsuitable accommodation (B&amp;B)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DWP failure to make reasonable adjustments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Failed assistance on trains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Train: refused boarding (mobility aids)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Taxi: refused boarding (mobility aids)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Housing disrepair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Refusal to provide disability-related equipment</a:t>
            </a:r>
          </a:p>
          <a:p>
            <a:pPr algn="l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1800" b="0" i="0" u="none" strike="noStrike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70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BDF6D-ECC0-2A18-F970-31898AE43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register for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8230B-4E55-5FFA-378E-BC8221BFE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Email: </a:t>
            </a:r>
            <a:r>
              <a:rPr lang="en-GB" b="0" i="0" u="none" strike="noStrike" dirty="0">
                <a:effectLst/>
                <a:latin typeface="helvetica-w01-roman"/>
                <a:hlinkClick r:id="rId2"/>
              </a:rPr>
              <a:t>papadmin@dpglaw.co.uk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5457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8D235354ADCF4481E8AF7053E44824" ma:contentTypeVersion="18" ma:contentTypeDescription="Create a new document." ma:contentTypeScope="" ma:versionID="8690364f52ce79363cb411b57062bc44">
  <xsd:schema xmlns:xsd="http://www.w3.org/2001/XMLSchema" xmlns:xs="http://www.w3.org/2001/XMLSchema" xmlns:p="http://schemas.microsoft.com/office/2006/metadata/properties" xmlns:ns2="5ba2880c-aa49-4c08-ab41-124be6e9124e" xmlns:ns3="e5ddbce6-0623-4d63-839b-c92159aae971" targetNamespace="http://schemas.microsoft.com/office/2006/metadata/properties" ma:root="true" ma:fieldsID="d2aceb574e0b0a5502a9597e1110c706" ns2:_="" ns3:_="">
    <xsd:import namespace="5ba2880c-aa49-4c08-ab41-124be6e9124e"/>
    <xsd:import namespace="e5ddbce6-0623-4d63-839b-c92159aae97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a2880c-aa49-4c08-ab41-124be6e9124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221b05c-f873-41e0-a756-f9ef2afade3b}" ma:internalName="TaxCatchAll" ma:showField="CatchAllData" ma:web="5ba2880c-aa49-4c08-ab41-124be6e91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ddbce6-0623-4d63-839b-c92159aae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8bf7d99a-ea36-4619-98e6-5b59cc31b9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2ACE1B8981554C8C9C3E77AF6D6282" ma:contentTypeVersion="15" ma:contentTypeDescription="Create a new document." ma:contentTypeScope="" ma:versionID="ceae4099ca2088afb6ad46906bd5fbd0">
  <xsd:schema xmlns:xsd="http://www.w3.org/2001/XMLSchema" xmlns:xs="http://www.w3.org/2001/XMLSchema" xmlns:p="http://schemas.microsoft.com/office/2006/metadata/properties" xmlns:ns1="http://schemas.microsoft.com/sharepoint/v3" xmlns:ns2="f155a369-30d5-4eb1-ac05-464e613800ee" xmlns:ns3="301e856f-4f14-4cb4-bab6-f192e0a474a1" targetNamespace="http://schemas.microsoft.com/office/2006/metadata/properties" ma:root="true" ma:fieldsID="67f8a78a8ef6a0e85c7b7698aac30954" ns1:_="" ns2:_="" ns3:_="">
    <xsd:import namespace="http://schemas.microsoft.com/sharepoint/v3"/>
    <xsd:import namespace="f155a369-30d5-4eb1-ac05-464e613800ee"/>
    <xsd:import namespace="301e856f-4f14-4cb4-bab6-f192e0a474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DocumentSetDescrip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0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a369-30d5-4eb1-ac05-464e61380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4e5a3e9-c3e2-4c28-a279-a20843546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e856f-4f14-4cb4-bab6-f192e0a474a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c1cbfa6-00dd-4a7c-a8ac-8824ee105fe9}" ma:internalName="TaxCatchAll" ma:showField="CatchAllData" ma:web="301e856f-4f14-4cb4-bab6-f192e0a474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55a369-30d5-4eb1-ac05-464e613800ee">
      <Terms xmlns="http://schemas.microsoft.com/office/infopath/2007/PartnerControls"/>
    </lcf76f155ced4ddcb4097134ff3c332f>
    <TaxCatchAll xmlns="301e856f-4f14-4cb4-bab6-f192e0a474a1" xsi:nil="true"/>
    <DocumentSet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725A1C9-86B1-4160-B6DC-CE83560703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a2880c-aa49-4c08-ab41-124be6e9124e"/>
    <ds:schemaRef ds:uri="e5ddbce6-0623-4d63-839b-c92159aae9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8CD18A-B61F-49E1-8A24-1BC357D59DF7}"/>
</file>

<file path=customXml/itemProps3.xml><?xml version="1.0" encoding="utf-8"?>
<ds:datastoreItem xmlns:ds="http://schemas.openxmlformats.org/officeDocument/2006/customXml" ds:itemID="{1A1F8541-7EAB-46C4-AA3D-A2880144B0E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7C47B44-C4D8-4970-A215-210FAC349F37}">
  <ds:schemaRefs>
    <ds:schemaRef ds:uri="http://purl.org/dc/elements/1.1/"/>
    <ds:schemaRef ds:uri="e5ddbce6-0623-4d63-839b-c92159aae971"/>
    <ds:schemaRef ds:uri="http://www.w3.org/XML/1998/namespace"/>
    <ds:schemaRef ds:uri="5ba2880c-aa49-4c08-ab41-124be6e9124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71</TotalTime>
  <Words>265</Words>
  <Application>Microsoft Macintosh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helvetica-w01-roman</vt:lpstr>
      <vt:lpstr>Theme1</vt:lpstr>
      <vt:lpstr> Disability discrimination project </vt:lpstr>
      <vt:lpstr>Who are we</vt:lpstr>
      <vt:lpstr>The aim of the project</vt:lpstr>
      <vt:lpstr>The process</vt:lpstr>
      <vt:lpstr>E-learning course   </vt:lpstr>
      <vt:lpstr>Precedent letters</vt:lpstr>
      <vt:lpstr>To register for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Svetlana Kotova</dc:creator>
  <cp:lastModifiedBy>Svetlana Kotova</cp:lastModifiedBy>
  <cp:revision>110</cp:revision>
  <cp:lastPrinted>2018-03-27T14:18:42Z</cp:lastPrinted>
  <dcterms:created xsi:type="dcterms:W3CDTF">2018-03-08T22:27:42Z</dcterms:created>
  <dcterms:modified xsi:type="dcterms:W3CDTF">2024-04-15T20:31:31Z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0x010100712ACE1B8981554C8C9C3E77AF6D6282</vt:lpwstr>
  </property>
  <property fmtid="{D5CDD505-2E9C-101B-9397-08002B2CF9AE}" pid="3" name="Order">
    <vt:r8>575400</vt:r8>
  </property>
  <property fmtid="{D5CDD505-2E9C-101B-9397-08002B2CF9AE}" pid="4" name="_dlc_DocIdItemGuid">
    <vt:lpwstr>2a674cf3-83c5-430d-ad7b-0b1fdf28969a</vt:lpwstr>
  </property>
  <property fmtid="{D5CDD505-2E9C-101B-9397-08002B2CF9AE}" pid="5" name="MediaServiceImageTags">
    <vt:lpwstr/>
  </property>
</Properties>
</file>