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diagrams/data2.xml" ContentType="application/vnd.openxmlformats-officedocument.drawingml.diagramData+xml"/>
  <Override PartName="/ppt/diagrams/data1.xml" ContentType="application/vnd.openxmlformats-officedocument.drawingml.diagramData+xml"/>
  <Override PartName="/ppt/slideMasters/slideMaster1.xml" ContentType="application/vnd.openxmlformats-officedocument.presentationml.slideMaster+xml"/>
  <Override PartName="/ppt/notesSlides/notesSlide3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authors.xml" ContentType="application/vnd.ms-powerpoint.auth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layout2.xml" ContentType="application/vnd.openxmlformats-officedocument.drawingml.diagramLayout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88" r:id="rId2"/>
    <p:sldId id="303" r:id="rId3"/>
    <p:sldId id="308" r:id="rId4"/>
    <p:sldId id="309" r:id="rId5"/>
    <p:sldId id="310" r:id="rId6"/>
    <p:sldId id="311" r:id="rId7"/>
    <p:sldId id="312" r:id="rId8"/>
    <p:sldId id="304" r:id="rId9"/>
    <p:sldId id="313" r:id="rId10"/>
    <p:sldId id="314" r:id="rId11"/>
    <p:sldId id="305" r:id="rId12"/>
    <p:sldId id="306" r:id="rId13"/>
    <p:sldId id="307" r:id="rId14"/>
    <p:sldId id="257" r:id="rId15"/>
    <p:sldId id="259" r:id="rId16"/>
  </p:sldIdLst>
  <p:sldSz cx="9144000" cy="6858000" type="screen4x3"/>
  <p:notesSz cx="6797675" cy="98726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FE94BEE3-71FF-411C-B706-9861B974D657}">
          <p14:sldIdLst>
            <p14:sldId id="288"/>
            <p14:sldId id="303"/>
            <p14:sldId id="308"/>
            <p14:sldId id="309"/>
            <p14:sldId id="310"/>
            <p14:sldId id="311"/>
            <p14:sldId id="312"/>
          </p14:sldIdLst>
        </p14:section>
        <p14:section name="Untitled Section" id="{1C5317CE-1D8C-4BFA-BE6F-FC616DC15F36}">
          <p14:sldIdLst>
            <p14:sldId id="304"/>
            <p14:sldId id="313"/>
            <p14:sldId id="314"/>
            <p14:sldId id="305"/>
            <p14:sldId id="306"/>
            <p14:sldId id="307"/>
          </p14:sldIdLst>
        </p14:section>
        <p14:section name="Untitled Section" id="{97492040-744A-48D1-A683-EF2A3A33C6BC}">
          <p14:sldIdLst>
            <p14:sldId id="257"/>
            <p14:sldId id="25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0" userDrawn="1">
          <p15:clr>
            <a:srgbClr val="A4A3A4"/>
          </p15:clr>
        </p15:guide>
        <p15:guide id="2" pos="2142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13443C5-C58E-94C0-339E-C7D3D85C319F}" name="Rajendra Desai" initials="RD" userId="93511f6ecb799c97" providerId="Windows Live"/>
  <p188:author id="{33C964D8-D702-93C8-6A8F-BD9A293314F2}" name="Clare Hayes" initials="CH" userId="S-1-5-21-2955275653-3911703126-2327579600-4141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282" autoAdjust="0"/>
    <p:restoredTop sz="95949" autoAdjust="0"/>
  </p:normalViewPr>
  <p:slideViewPr>
    <p:cSldViewPr>
      <p:cViewPr varScale="1">
        <p:scale>
          <a:sx n="155" d="100"/>
          <a:sy n="155" d="100"/>
        </p:scale>
        <p:origin x="1856" y="2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44"/>
    </p:cViewPr>
  </p:sorterViewPr>
  <p:notesViewPr>
    <p:cSldViewPr>
      <p:cViewPr varScale="1">
        <p:scale>
          <a:sx n="41" d="100"/>
          <a:sy n="41" d="100"/>
        </p:scale>
        <p:origin x="-2347" y="-82"/>
      </p:cViewPr>
      <p:guideLst>
        <p:guide orient="horz" pos="3110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5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8/10/relationships/authors" Target="author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6" Type="http://schemas.openxmlformats.org/officeDocument/2006/relationships/image" Target="../media/image15.svg"/><Relationship Id="rId5" Type="http://schemas.openxmlformats.org/officeDocument/2006/relationships/image" Target="../media/image14.png"/><Relationship Id="rId4" Type="http://schemas.openxmlformats.org/officeDocument/2006/relationships/image" Target="../media/image13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6" Type="http://schemas.openxmlformats.org/officeDocument/2006/relationships/image" Target="../media/image15.svg"/><Relationship Id="rId5" Type="http://schemas.openxmlformats.org/officeDocument/2006/relationships/image" Target="../media/image14.png"/><Relationship Id="rId4" Type="http://schemas.openxmlformats.org/officeDocument/2006/relationships/image" Target="../media/image13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>
        <a:alpha val="0"/>
      </a:schemeClr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3B78693-43A3-4B29-8721-A3D8951C8059}" type="doc">
      <dgm:prSet loTypeId="urn:microsoft.com/office/officeart/2018/5/layout/CenteredIconLabelDescriptionList" loCatId="icon" qsTypeId="urn:microsoft.com/office/officeart/2005/8/quickstyle/simple1" qsCatId="simple" csTypeId="urn:microsoft.com/office/officeart/2018/5/colors/Iconchunking_neutralbg_accent0_3" csCatId="mainScheme" phldr="1"/>
      <dgm:spPr/>
      <dgm:t>
        <a:bodyPr/>
        <a:lstStyle/>
        <a:p>
          <a:endParaRPr lang="en-US"/>
        </a:p>
      </dgm:t>
    </dgm:pt>
    <dgm:pt modelId="{A051F68D-3E1F-4DA1-808D-DF6F86A37BE5}">
      <dgm:prSet/>
      <dgm:spPr/>
      <dgm:t>
        <a:bodyPr/>
        <a:lstStyle/>
        <a:p>
          <a:pPr>
            <a:defRPr b="1"/>
          </a:pPr>
          <a:r>
            <a:rPr lang="en-GB" dirty="0">
              <a:latin typeface="Arial" panose="020B0604020202020204" pitchFamily="34" charset="0"/>
              <a:cs typeface="Arial" panose="020B0604020202020204" pitchFamily="34" charset="0"/>
            </a:rPr>
            <a:t>DIFFICULTIES IN GETTING CLIENTS TAKEN ON BY SOLICITORS 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4710496-F43B-46E1-9EDA-E32C1965FF6C}" type="parTrans" cxnId="{948841D1-1734-4910-B42E-E9E50E68727A}">
      <dgm:prSet/>
      <dgm:spPr/>
      <dgm:t>
        <a:bodyPr/>
        <a:lstStyle/>
        <a:p>
          <a:endParaRPr lang="en-US"/>
        </a:p>
      </dgm:t>
    </dgm:pt>
    <dgm:pt modelId="{48990C37-A31D-458A-B92F-612691BFDA6A}" type="sibTrans" cxnId="{948841D1-1734-4910-B42E-E9E50E68727A}">
      <dgm:prSet/>
      <dgm:spPr/>
      <dgm:t>
        <a:bodyPr/>
        <a:lstStyle/>
        <a:p>
          <a:endParaRPr lang="en-US"/>
        </a:p>
      </dgm:t>
    </dgm:pt>
    <dgm:pt modelId="{41DFC515-7F63-4973-A70B-A62C839B3521}">
      <dgm:prSet/>
      <dgm:spPr/>
      <dgm:t>
        <a:bodyPr/>
        <a:lstStyle/>
        <a:p>
          <a:r>
            <a:rPr lang="en-GB">
              <a:latin typeface="Arial" panose="020B0604020202020204" pitchFamily="34" charset="0"/>
              <a:cs typeface="Arial" panose="020B0604020202020204" pitchFamily="34" charset="0"/>
            </a:rPr>
            <a:t>REDUCTION IN LEGAL AID AND LEGAL AID LAWYERS </a:t>
          </a:r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BB0C742-17EB-4B2A-AA04-118A7BF75C7F}" type="parTrans" cxnId="{1A2022EE-DDB3-461B-BAA3-9333791227B2}">
      <dgm:prSet/>
      <dgm:spPr/>
      <dgm:t>
        <a:bodyPr/>
        <a:lstStyle/>
        <a:p>
          <a:endParaRPr lang="en-US"/>
        </a:p>
      </dgm:t>
    </dgm:pt>
    <dgm:pt modelId="{29D67FBA-05BF-43F8-9617-21F083152BCB}" type="sibTrans" cxnId="{1A2022EE-DDB3-461B-BAA3-9333791227B2}">
      <dgm:prSet/>
      <dgm:spPr/>
      <dgm:t>
        <a:bodyPr/>
        <a:lstStyle/>
        <a:p>
          <a:endParaRPr lang="en-US"/>
        </a:p>
      </dgm:t>
    </dgm:pt>
    <dgm:pt modelId="{281DDFD7-7F11-49E3-B909-C69443331E7D}">
      <dgm:prSet/>
      <dgm:spPr/>
      <dgm:t>
        <a:bodyPr/>
        <a:lstStyle/>
        <a:p>
          <a:pPr>
            <a:defRPr b="1"/>
          </a:pPr>
          <a:r>
            <a:rPr lang="en-GB">
              <a:latin typeface="Arial" panose="020B0604020202020204" pitchFamily="34" charset="0"/>
              <a:cs typeface="Arial" panose="020B0604020202020204" pitchFamily="34" charset="0"/>
            </a:rPr>
            <a:t>ONGOING UNLAWFUL DECISIONS BEING MADE AND NOT ENOUGH SOLICITORS TO CHALLENGE THEM ALL</a:t>
          </a:r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2BCBBCB-C64D-49E2-8D69-0776287C18D5}" type="parTrans" cxnId="{FB0764EA-DE42-46F1-8AAE-921F61A2DD37}">
      <dgm:prSet/>
      <dgm:spPr/>
      <dgm:t>
        <a:bodyPr/>
        <a:lstStyle/>
        <a:p>
          <a:endParaRPr lang="en-US"/>
        </a:p>
      </dgm:t>
    </dgm:pt>
    <dgm:pt modelId="{B4044215-D58B-42B4-979E-954553CEB15A}" type="sibTrans" cxnId="{FB0764EA-DE42-46F1-8AAE-921F61A2DD37}">
      <dgm:prSet/>
      <dgm:spPr/>
      <dgm:t>
        <a:bodyPr/>
        <a:lstStyle/>
        <a:p>
          <a:endParaRPr lang="en-US"/>
        </a:p>
      </dgm:t>
    </dgm:pt>
    <dgm:pt modelId="{5A7B0CB5-EFAD-4F02-80DF-86B1B9D0907C}">
      <dgm:prSet/>
      <dgm:spPr/>
      <dgm:t>
        <a:bodyPr/>
        <a:lstStyle/>
        <a:p>
          <a:pPr>
            <a:defRPr b="1"/>
          </a:pP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TOO MUCH WORK</a:t>
          </a:r>
        </a:p>
      </dgm:t>
    </dgm:pt>
    <dgm:pt modelId="{00C2EB10-D4D8-4A9D-897C-E72594C21BD3}" type="sibTrans" cxnId="{DDDE020C-5CC7-4232-95BC-92D9F5ABC3BB}">
      <dgm:prSet/>
      <dgm:spPr/>
      <dgm:t>
        <a:bodyPr/>
        <a:lstStyle/>
        <a:p>
          <a:endParaRPr lang="en-US"/>
        </a:p>
      </dgm:t>
    </dgm:pt>
    <dgm:pt modelId="{CFFC57CE-CC0F-444C-9DDC-A4AC592252A2}" type="parTrans" cxnId="{DDDE020C-5CC7-4232-95BC-92D9F5ABC3BB}">
      <dgm:prSet/>
      <dgm:spPr/>
      <dgm:t>
        <a:bodyPr/>
        <a:lstStyle/>
        <a:p>
          <a:endParaRPr lang="en-US"/>
        </a:p>
      </dgm:t>
    </dgm:pt>
    <dgm:pt modelId="{AF8588EF-34B1-49D8-9E8E-4AF55ADC033C}">
      <dgm:prSet/>
      <dgm:spPr/>
      <dgm:t>
        <a:bodyPr/>
        <a:lstStyle/>
        <a:p>
          <a:r>
            <a:rPr lang="en-US">
              <a:latin typeface="Arial" panose="020B0604020202020204" pitchFamily="34" charset="0"/>
              <a:cs typeface="Arial" panose="020B0604020202020204" pitchFamily="34" charset="0"/>
            </a:rPr>
            <a:t>CLIENTS NEEDING SUPPORT AND THE TIME IT TAKES TO CALL MIGRANT HELP, CALL CHARITIES, ETC AND THERE NOT BEING SUFFICIENT TIME IN YOUR DAY </a:t>
          </a:r>
        </a:p>
      </dgm:t>
    </dgm:pt>
    <dgm:pt modelId="{DEC5D31F-FC78-4C1A-8488-B02874917C98}" type="sibTrans" cxnId="{CA91D18B-4E81-471A-BE54-90790727117A}">
      <dgm:prSet/>
      <dgm:spPr/>
      <dgm:t>
        <a:bodyPr/>
        <a:lstStyle/>
        <a:p>
          <a:endParaRPr lang="en-US"/>
        </a:p>
      </dgm:t>
    </dgm:pt>
    <dgm:pt modelId="{6AF0DAF9-3455-4881-A602-0393163D0DC5}" type="parTrans" cxnId="{CA91D18B-4E81-471A-BE54-90790727117A}">
      <dgm:prSet/>
      <dgm:spPr/>
      <dgm:t>
        <a:bodyPr/>
        <a:lstStyle/>
        <a:p>
          <a:endParaRPr lang="en-US"/>
        </a:p>
      </dgm:t>
    </dgm:pt>
    <dgm:pt modelId="{0BE97CD3-752D-4493-8865-7C02771D661A}" type="pres">
      <dgm:prSet presAssocID="{83B78693-43A3-4B29-8721-A3D8951C8059}" presName="root" presStyleCnt="0">
        <dgm:presLayoutVars>
          <dgm:dir/>
          <dgm:resizeHandles val="exact"/>
        </dgm:presLayoutVars>
      </dgm:prSet>
      <dgm:spPr/>
    </dgm:pt>
    <dgm:pt modelId="{1962CFE3-E4C1-44D2-B630-73064055293D}" type="pres">
      <dgm:prSet presAssocID="{5A7B0CB5-EFAD-4F02-80DF-86B1B9D0907C}" presName="compNode" presStyleCnt="0"/>
      <dgm:spPr/>
    </dgm:pt>
    <dgm:pt modelId="{17A95BA9-37B9-4B6F-891D-B851CD4B799B}" type="pres">
      <dgm:prSet presAssocID="{5A7B0CB5-EFAD-4F02-80DF-86B1B9D0907C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opwatch with solid fill"/>
        </a:ext>
      </dgm:extLst>
    </dgm:pt>
    <dgm:pt modelId="{2745B3FB-6A3B-43B9-BC24-E14C7DE3B0CB}" type="pres">
      <dgm:prSet presAssocID="{5A7B0CB5-EFAD-4F02-80DF-86B1B9D0907C}" presName="iconSpace" presStyleCnt="0"/>
      <dgm:spPr/>
    </dgm:pt>
    <dgm:pt modelId="{8223748C-0360-48A5-A7AC-967ECFBFBB90}" type="pres">
      <dgm:prSet presAssocID="{5A7B0CB5-EFAD-4F02-80DF-86B1B9D0907C}" presName="parTx" presStyleLbl="revTx" presStyleIdx="0" presStyleCnt="6" custLinFactNeighborY="89334">
        <dgm:presLayoutVars>
          <dgm:chMax val="0"/>
          <dgm:chPref val="0"/>
        </dgm:presLayoutVars>
      </dgm:prSet>
      <dgm:spPr/>
    </dgm:pt>
    <dgm:pt modelId="{9D4EA7C5-8D05-4C3D-96AC-8FCB062A5A9E}" type="pres">
      <dgm:prSet presAssocID="{5A7B0CB5-EFAD-4F02-80DF-86B1B9D0907C}" presName="txSpace" presStyleCnt="0"/>
      <dgm:spPr/>
    </dgm:pt>
    <dgm:pt modelId="{A566658A-5BB7-4AE9-AE79-9E2B6D30373D}" type="pres">
      <dgm:prSet presAssocID="{5A7B0CB5-EFAD-4F02-80DF-86B1B9D0907C}" presName="desTx" presStyleLbl="revTx" presStyleIdx="1" presStyleCnt="6" custLinFactNeighborX="3702" custLinFactNeighborY="12917">
        <dgm:presLayoutVars/>
      </dgm:prSet>
      <dgm:spPr/>
    </dgm:pt>
    <dgm:pt modelId="{F2FB8D1C-C8AE-40C6-8243-DD106C442731}" type="pres">
      <dgm:prSet presAssocID="{00C2EB10-D4D8-4A9D-897C-E72594C21BD3}" presName="sibTrans" presStyleCnt="0"/>
      <dgm:spPr/>
    </dgm:pt>
    <dgm:pt modelId="{CFE0D51B-D804-416F-B220-5FB149A3708E}" type="pres">
      <dgm:prSet presAssocID="{A051F68D-3E1F-4DA1-808D-DF6F86A37BE5}" presName="compNode" presStyleCnt="0"/>
      <dgm:spPr/>
    </dgm:pt>
    <dgm:pt modelId="{7BF662B0-EBE9-4078-98A1-661E7419C2CD}" type="pres">
      <dgm:prSet presAssocID="{A051F68D-3E1F-4DA1-808D-DF6F86A37BE5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avel"/>
        </a:ext>
      </dgm:extLst>
    </dgm:pt>
    <dgm:pt modelId="{CF67F11A-C873-402E-A7C4-85A56583B277}" type="pres">
      <dgm:prSet presAssocID="{A051F68D-3E1F-4DA1-808D-DF6F86A37BE5}" presName="iconSpace" presStyleCnt="0"/>
      <dgm:spPr/>
    </dgm:pt>
    <dgm:pt modelId="{302BE48B-7C74-4A9F-8BA4-8CB122864AF8}" type="pres">
      <dgm:prSet presAssocID="{A051F68D-3E1F-4DA1-808D-DF6F86A37BE5}" presName="parTx" presStyleLbl="revTx" presStyleIdx="2" presStyleCnt="6" custScaleX="140515" custLinFactNeighborX="58" custLinFactNeighborY="86853">
        <dgm:presLayoutVars>
          <dgm:chMax val="0"/>
          <dgm:chPref val="0"/>
        </dgm:presLayoutVars>
      </dgm:prSet>
      <dgm:spPr/>
    </dgm:pt>
    <dgm:pt modelId="{B4BA6CEC-C4DD-4381-B72C-67026681528C}" type="pres">
      <dgm:prSet presAssocID="{A051F68D-3E1F-4DA1-808D-DF6F86A37BE5}" presName="txSpace" presStyleCnt="0"/>
      <dgm:spPr/>
    </dgm:pt>
    <dgm:pt modelId="{80A31F24-DE37-430B-A681-86B8F8222529}" type="pres">
      <dgm:prSet presAssocID="{A051F68D-3E1F-4DA1-808D-DF6F86A37BE5}" presName="desTx" presStyleLbl="revTx" presStyleIdx="3" presStyleCnt="6" custScaleY="34935" custLinFactNeighborX="58" custLinFactNeighborY="73509">
        <dgm:presLayoutVars/>
      </dgm:prSet>
      <dgm:spPr/>
    </dgm:pt>
    <dgm:pt modelId="{335DF860-BE7C-4A20-99A0-0374C962F763}" type="pres">
      <dgm:prSet presAssocID="{48990C37-A31D-458A-B92F-612691BFDA6A}" presName="sibTrans" presStyleCnt="0"/>
      <dgm:spPr/>
    </dgm:pt>
    <dgm:pt modelId="{73AA9E72-03F7-48F2-8675-5062C417AF91}" type="pres">
      <dgm:prSet presAssocID="{281DDFD7-7F11-49E3-B909-C69443331E7D}" presName="compNode" presStyleCnt="0"/>
      <dgm:spPr/>
    </dgm:pt>
    <dgm:pt modelId="{C456F852-D5DE-47DB-8F6C-43F0114C0591}" type="pres">
      <dgm:prSet presAssocID="{281DDFD7-7F11-49E3-B909-C69443331E7D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cales of Justice"/>
        </a:ext>
      </dgm:extLst>
    </dgm:pt>
    <dgm:pt modelId="{B0D03FF0-FF24-4475-9563-7C618CECCE67}" type="pres">
      <dgm:prSet presAssocID="{281DDFD7-7F11-49E3-B909-C69443331E7D}" presName="iconSpace" presStyleCnt="0"/>
      <dgm:spPr/>
    </dgm:pt>
    <dgm:pt modelId="{E2761B75-E4FE-4935-899F-78FF6382205F}" type="pres">
      <dgm:prSet presAssocID="{281DDFD7-7F11-49E3-B909-C69443331E7D}" presName="parTx" presStyleLbl="revTx" presStyleIdx="4" presStyleCnt="6" custLinFactNeighborX="-745" custLinFactNeighborY="84371">
        <dgm:presLayoutVars>
          <dgm:chMax val="0"/>
          <dgm:chPref val="0"/>
        </dgm:presLayoutVars>
      </dgm:prSet>
      <dgm:spPr/>
    </dgm:pt>
    <dgm:pt modelId="{54114F96-972C-42F0-884A-850CDB6021B8}" type="pres">
      <dgm:prSet presAssocID="{281DDFD7-7F11-49E3-B909-C69443331E7D}" presName="txSpace" presStyleCnt="0"/>
      <dgm:spPr/>
    </dgm:pt>
    <dgm:pt modelId="{9FCBE9EC-FFED-4C6C-A07C-3F1A13611604}" type="pres">
      <dgm:prSet presAssocID="{281DDFD7-7F11-49E3-B909-C69443331E7D}" presName="desTx" presStyleLbl="revTx" presStyleIdx="5" presStyleCnt="6">
        <dgm:presLayoutVars/>
      </dgm:prSet>
      <dgm:spPr/>
    </dgm:pt>
  </dgm:ptLst>
  <dgm:cxnLst>
    <dgm:cxn modelId="{DDDE020C-5CC7-4232-95BC-92D9F5ABC3BB}" srcId="{83B78693-43A3-4B29-8721-A3D8951C8059}" destId="{5A7B0CB5-EFAD-4F02-80DF-86B1B9D0907C}" srcOrd="0" destOrd="0" parTransId="{CFFC57CE-CC0F-444C-9DDC-A4AC592252A2}" sibTransId="{00C2EB10-D4D8-4A9D-897C-E72594C21BD3}"/>
    <dgm:cxn modelId="{D09C1018-9A49-49C4-8289-E1969D661911}" type="presOf" srcId="{AF8588EF-34B1-49D8-9E8E-4AF55ADC033C}" destId="{A566658A-5BB7-4AE9-AE79-9E2B6D30373D}" srcOrd="0" destOrd="0" presId="urn:microsoft.com/office/officeart/2018/5/layout/CenteredIconLabelDescriptionList"/>
    <dgm:cxn modelId="{EF15F23D-DF9B-4C11-AA89-1173464C08BB}" type="presOf" srcId="{41DFC515-7F63-4973-A70B-A62C839B3521}" destId="{80A31F24-DE37-430B-A681-86B8F8222529}" srcOrd="0" destOrd="0" presId="urn:microsoft.com/office/officeart/2018/5/layout/CenteredIconLabelDescriptionList"/>
    <dgm:cxn modelId="{E9882952-A408-44DA-8EF5-C69CC3DA1CDD}" type="presOf" srcId="{281DDFD7-7F11-49E3-B909-C69443331E7D}" destId="{E2761B75-E4FE-4935-899F-78FF6382205F}" srcOrd="0" destOrd="0" presId="urn:microsoft.com/office/officeart/2018/5/layout/CenteredIconLabelDescriptionList"/>
    <dgm:cxn modelId="{CA91D18B-4E81-471A-BE54-90790727117A}" srcId="{5A7B0CB5-EFAD-4F02-80DF-86B1B9D0907C}" destId="{AF8588EF-34B1-49D8-9E8E-4AF55ADC033C}" srcOrd="0" destOrd="0" parTransId="{6AF0DAF9-3455-4881-A602-0393163D0DC5}" sibTransId="{DEC5D31F-FC78-4C1A-8488-B02874917C98}"/>
    <dgm:cxn modelId="{01C8479F-CB87-46BC-8777-A4A4ABDD8931}" type="presOf" srcId="{83B78693-43A3-4B29-8721-A3D8951C8059}" destId="{0BE97CD3-752D-4493-8865-7C02771D661A}" srcOrd="0" destOrd="0" presId="urn:microsoft.com/office/officeart/2018/5/layout/CenteredIconLabelDescriptionList"/>
    <dgm:cxn modelId="{D69AA19F-6BC6-4D9B-8256-CAC532B9FB19}" type="presOf" srcId="{5A7B0CB5-EFAD-4F02-80DF-86B1B9D0907C}" destId="{8223748C-0360-48A5-A7AC-967ECFBFBB90}" srcOrd="0" destOrd="0" presId="urn:microsoft.com/office/officeart/2018/5/layout/CenteredIconLabelDescriptionList"/>
    <dgm:cxn modelId="{948841D1-1734-4910-B42E-E9E50E68727A}" srcId="{83B78693-43A3-4B29-8721-A3D8951C8059}" destId="{A051F68D-3E1F-4DA1-808D-DF6F86A37BE5}" srcOrd="1" destOrd="0" parTransId="{94710496-F43B-46E1-9EDA-E32C1965FF6C}" sibTransId="{48990C37-A31D-458A-B92F-612691BFDA6A}"/>
    <dgm:cxn modelId="{D093D7D1-68CB-4ABE-855F-6E14455F039E}" type="presOf" srcId="{A051F68D-3E1F-4DA1-808D-DF6F86A37BE5}" destId="{302BE48B-7C74-4A9F-8BA4-8CB122864AF8}" srcOrd="0" destOrd="0" presId="urn:microsoft.com/office/officeart/2018/5/layout/CenteredIconLabelDescriptionList"/>
    <dgm:cxn modelId="{FB0764EA-DE42-46F1-8AAE-921F61A2DD37}" srcId="{83B78693-43A3-4B29-8721-A3D8951C8059}" destId="{281DDFD7-7F11-49E3-B909-C69443331E7D}" srcOrd="2" destOrd="0" parTransId="{72BCBBCB-C64D-49E2-8D69-0776287C18D5}" sibTransId="{B4044215-D58B-42B4-979E-954553CEB15A}"/>
    <dgm:cxn modelId="{1A2022EE-DDB3-461B-BAA3-9333791227B2}" srcId="{A051F68D-3E1F-4DA1-808D-DF6F86A37BE5}" destId="{41DFC515-7F63-4973-A70B-A62C839B3521}" srcOrd="0" destOrd="0" parTransId="{3BB0C742-17EB-4B2A-AA04-118A7BF75C7F}" sibTransId="{29D67FBA-05BF-43F8-9617-21F083152BCB}"/>
    <dgm:cxn modelId="{403ED542-ADB9-4568-A249-8E2D73C4E32C}" type="presParOf" srcId="{0BE97CD3-752D-4493-8865-7C02771D661A}" destId="{1962CFE3-E4C1-44D2-B630-73064055293D}" srcOrd="0" destOrd="0" presId="urn:microsoft.com/office/officeart/2018/5/layout/CenteredIconLabelDescriptionList"/>
    <dgm:cxn modelId="{162C543B-F0C4-4B20-8DEB-C7593E23A6B7}" type="presParOf" srcId="{1962CFE3-E4C1-44D2-B630-73064055293D}" destId="{17A95BA9-37B9-4B6F-891D-B851CD4B799B}" srcOrd="0" destOrd="0" presId="urn:microsoft.com/office/officeart/2018/5/layout/CenteredIconLabelDescriptionList"/>
    <dgm:cxn modelId="{A8D5DC59-62D9-475C-9BA8-6FCF9EBBD4C7}" type="presParOf" srcId="{1962CFE3-E4C1-44D2-B630-73064055293D}" destId="{2745B3FB-6A3B-43B9-BC24-E14C7DE3B0CB}" srcOrd="1" destOrd="0" presId="urn:microsoft.com/office/officeart/2018/5/layout/CenteredIconLabelDescriptionList"/>
    <dgm:cxn modelId="{8F7A537D-D7C1-4299-A373-E7D2425094CD}" type="presParOf" srcId="{1962CFE3-E4C1-44D2-B630-73064055293D}" destId="{8223748C-0360-48A5-A7AC-967ECFBFBB90}" srcOrd="2" destOrd="0" presId="urn:microsoft.com/office/officeart/2018/5/layout/CenteredIconLabelDescriptionList"/>
    <dgm:cxn modelId="{885820E9-C81B-4181-B323-0FF36FFC44E0}" type="presParOf" srcId="{1962CFE3-E4C1-44D2-B630-73064055293D}" destId="{9D4EA7C5-8D05-4C3D-96AC-8FCB062A5A9E}" srcOrd="3" destOrd="0" presId="urn:microsoft.com/office/officeart/2018/5/layout/CenteredIconLabelDescriptionList"/>
    <dgm:cxn modelId="{10E63611-39D2-4215-B459-7F39FC20F637}" type="presParOf" srcId="{1962CFE3-E4C1-44D2-B630-73064055293D}" destId="{A566658A-5BB7-4AE9-AE79-9E2B6D30373D}" srcOrd="4" destOrd="0" presId="urn:microsoft.com/office/officeart/2018/5/layout/CenteredIconLabelDescriptionList"/>
    <dgm:cxn modelId="{D799195D-DE74-4FB0-BEA3-A3D6F9AE6578}" type="presParOf" srcId="{0BE97CD3-752D-4493-8865-7C02771D661A}" destId="{F2FB8D1C-C8AE-40C6-8243-DD106C442731}" srcOrd="1" destOrd="0" presId="urn:microsoft.com/office/officeart/2018/5/layout/CenteredIconLabelDescriptionList"/>
    <dgm:cxn modelId="{6374CF3C-F3C7-41B3-87E8-8B143DE63002}" type="presParOf" srcId="{0BE97CD3-752D-4493-8865-7C02771D661A}" destId="{CFE0D51B-D804-416F-B220-5FB149A3708E}" srcOrd="2" destOrd="0" presId="urn:microsoft.com/office/officeart/2018/5/layout/CenteredIconLabelDescriptionList"/>
    <dgm:cxn modelId="{49DA9001-D727-487A-A885-3D195A444F4F}" type="presParOf" srcId="{CFE0D51B-D804-416F-B220-5FB149A3708E}" destId="{7BF662B0-EBE9-4078-98A1-661E7419C2CD}" srcOrd="0" destOrd="0" presId="urn:microsoft.com/office/officeart/2018/5/layout/CenteredIconLabelDescriptionList"/>
    <dgm:cxn modelId="{7F12A312-18E9-433B-A0D9-F241A6A71EEE}" type="presParOf" srcId="{CFE0D51B-D804-416F-B220-5FB149A3708E}" destId="{CF67F11A-C873-402E-A7C4-85A56583B277}" srcOrd="1" destOrd="0" presId="urn:microsoft.com/office/officeart/2018/5/layout/CenteredIconLabelDescriptionList"/>
    <dgm:cxn modelId="{32935D9D-21CF-45B6-BCA1-957B52B62A5F}" type="presParOf" srcId="{CFE0D51B-D804-416F-B220-5FB149A3708E}" destId="{302BE48B-7C74-4A9F-8BA4-8CB122864AF8}" srcOrd="2" destOrd="0" presId="urn:microsoft.com/office/officeart/2018/5/layout/CenteredIconLabelDescriptionList"/>
    <dgm:cxn modelId="{4411704A-83EF-4003-9EFA-8AAFEAB8A038}" type="presParOf" srcId="{CFE0D51B-D804-416F-B220-5FB149A3708E}" destId="{B4BA6CEC-C4DD-4381-B72C-67026681528C}" srcOrd="3" destOrd="0" presId="urn:microsoft.com/office/officeart/2018/5/layout/CenteredIconLabelDescriptionList"/>
    <dgm:cxn modelId="{108279B5-3805-4AA3-9A9D-21F09E1D3EBA}" type="presParOf" srcId="{CFE0D51B-D804-416F-B220-5FB149A3708E}" destId="{80A31F24-DE37-430B-A681-86B8F8222529}" srcOrd="4" destOrd="0" presId="urn:microsoft.com/office/officeart/2018/5/layout/CenteredIconLabelDescriptionList"/>
    <dgm:cxn modelId="{9D7BE639-F8C8-48B2-B9F9-5D4F9F38BE3B}" type="presParOf" srcId="{0BE97CD3-752D-4493-8865-7C02771D661A}" destId="{335DF860-BE7C-4A20-99A0-0374C962F763}" srcOrd="3" destOrd="0" presId="urn:microsoft.com/office/officeart/2018/5/layout/CenteredIconLabelDescriptionList"/>
    <dgm:cxn modelId="{2C8CF766-1C97-4FC5-861D-D996F3AED919}" type="presParOf" srcId="{0BE97CD3-752D-4493-8865-7C02771D661A}" destId="{73AA9E72-03F7-48F2-8675-5062C417AF91}" srcOrd="4" destOrd="0" presId="urn:microsoft.com/office/officeart/2018/5/layout/CenteredIconLabelDescriptionList"/>
    <dgm:cxn modelId="{A4184382-4407-4071-AE75-9F88F2C00FFA}" type="presParOf" srcId="{73AA9E72-03F7-48F2-8675-5062C417AF91}" destId="{C456F852-D5DE-47DB-8F6C-43F0114C0591}" srcOrd="0" destOrd="0" presId="urn:microsoft.com/office/officeart/2018/5/layout/CenteredIconLabelDescriptionList"/>
    <dgm:cxn modelId="{54CCFE8C-6E9E-464B-BC8F-FF8A28A83E50}" type="presParOf" srcId="{73AA9E72-03F7-48F2-8675-5062C417AF91}" destId="{B0D03FF0-FF24-4475-9563-7C618CECCE67}" srcOrd="1" destOrd="0" presId="urn:microsoft.com/office/officeart/2018/5/layout/CenteredIconLabelDescriptionList"/>
    <dgm:cxn modelId="{3DE453B9-7F3C-4373-B846-2ECC2EB40FAD}" type="presParOf" srcId="{73AA9E72-03F7-48F2-8675-5062C417AF91}" destId="{E2761B75-E4FE-4935-899F-78FF6382205F}" srcOrd="2" destOrd="0" presId="urn:microsoft.com/office/officeart/2018/5/layout/CenteredIconLabelDescriptionList"/>
    <dgm:cxn modelId="{A4104154-FCCB-4690-982C-8F4FCDE8E998}" type="presParOf" srcId="{73AA9E72-03F7-48F2-8675-5062C417AF91}" destId="{54114F96-972C-42F0-884A-850CDB6021B8}" srcOrd="3" destOrd="0" presId="urn:microsoft.com/office/officeart/2018/5/layout/CenteredIconLabelDescriptionList"/>
    <dgm:cxn modelId="{BD3A76DF-81AF-4565-AEDB-769C44DDF261}" type="presParOf" srcId="{73AA9E72-03F7-48F2-8675-5062C417AF91}" destId="{9FCBE9EC-FFED-4C6C-A07C-3F1A13611604}" srcOrd="4" destOrd="0" presId="urn:microsoft.com/office/officeart/2018/5/layout/CenteredIconLabelDescription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B15617D-BB98-4EB5-98DB-73708DFABF50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E1E5C2B8-25BF-4A2C-B2E3-B124D1400286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GB" sz="1400" b="1" dirty="0">
              <a:latin typeface="Arial" panose="020B0604020202020204" pitchFamily="34" charset="0"/>
              <a:cs typeface="Arial" panose="020B0604020202020204" pitchFamily="34" charset="0"/>
            </a:rPr>
            <a:t>TRAINING FRONT LINE ORGANISATIONS</a:t>
          </a:r>
          <a:endParaRPr lang="en-US" sz="14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A211467-80F0-4845-BE22-F3E0C1160F92}" type="parTrans" cxnId="{6A12DA75-403B-4B29-A4FF-AD4208110BA3}">
      <dgm:prSet/>
      <dgm:spPr/>
      <dgm:t>
        <a:bodyPr/>
        <a:lstStyle/>
        <a:p>
          <a:endParaRPr lang="en-US"/>
        </a:p>
      </dgm:t>
    </dgm:pt>
    <dgm:pt modelId="{009AAF04-2911-441B-BE10-B65FDAC5E1FC}" type="sibTrans" cxnId="{6A12DA75-403B-4B29-A4FF-AD4208110BA3}">
      <dgm:prSet/>
      <dgm:spPr/>
      <dgm:t>
        <a:bodyPr/>
        <a:lstStyle/>
        <a:p>
          <a:endParaRPr lang="en-US"/>
        </a:p>
      </dgm:t>
    </dgm:pt>
    <dgm:pt modelId="{051A616F-82DB-4814-8F05-92191CFE443A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GB" sz="1400" b="1" dirty="0">
              <a:latin typeface="Arial" panose="020B0604020202020204" pitchFamily="34" charset="0"/>
              <a:cs typeface="Arial" panose="020B0604020202020204" pitchFamily="34" charset="0"/>
            </a:rPr>
            <a:t>PRECEDENT LETTERS</a:t>
          </a:r>
          <a:endParaRPr lang="en-US" sz="14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22F9A03-A834-4947-B384-DB60BEB8AAAA}" type="parTrans" cxnId="{8A99268D-FB80-4856-9669-25609FB22BEF}">
      <dgm:prSet/>
      <dgm:spPr/>
      <dgm:t>
        <a:bodyPr/>
        <a:lstStyle/>
        <a:p>
          <a:endParaRPr lang="en-US"/>
        </a:p>
      </dgm:t>
    </dgm:pt>
    <dgm:pt modelId="{E398F941-A896-478A-852B-3AEA8C2D9949}" type="sibTrans" cxnId="{8A99268D-FB80-4856-9669-25609FB22BEF}">
      <dgm:prSet/>
      <dgm:spPr/>
      <dgm:t>
        <a:bodyPr/>
        <a:lstStyle/>
        <a:p>
          <a:endParaRPr lang="en-US"/>
        </a:p>
      </dgm:t>
    </dgm:pt>
    <dgm:pt modelId="{78B5F2A9-D878-4180-8090-350BF5A45582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GB" sz="1400" b="1" dirty="0">
              <a:latin typeface="Arial" panose="020B0604020202020204" pitchFamily="34" charset="0"/>
              <a:cs typeface="Arial" panose="020B0604020202020204" pitchFamily="34" charset="0"/>
            </a:rPr>
            <a:t>SUPERVISION</a:t>
          </a:r>
          <a:r>
            <a:rPr lang="en-GB" sz="18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en-US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A7ADDFA-F009-4692-B8FC-07D4813B268E}" type="parTrans" cxnId="{5B69D3A2-1CEC-4DA1-9F0F-DAC98C54B0AC}">
      <dgm:prSet/>
      <dgm:spPr/>
      <dgm:t>
        <a:bodyPr/>
        <a:lstStyle/>
        <a:p>
          <a:endParaRPr lang="en-US"/>
        </a:p>
      </dgm:t>
    </dgm:pt>
    <dgm:pt modelId="{A7E65ED0-B162-4E55-9F73-DB2EFD5BBBB4}" type="sibTrans" cxnId="{5B69D3A2-1CEC-4DA1-9F0F-DAC98C54B0AC}">
      <dgm:prSet/>
      <dgm:spPr/>
      <dgm:t>
        <a:bodyPr/>
        <a:lstStyle/>
        <a:p>
          <a:endParaRPr lang="en-US"/>
        </a:p>
      </dgm:t>
    </dgm:pt>
    <dgm:pt modelId="{15A5F174-51D8-4EA4-B4FF-15F766E5573C}" type="pres">
      <dgm:prSet presAssocID="{0B15617D-BB98-4EB5-98DB-73708DFABF50}" presName="root" presStyleCnt="0">
        <dgm:presLayoutVars>
          <dgm:dir/>
          <dgm:resizeHandles val="exact"/>
        </dgm:presLayoutVars>
      </dgm:prSet>
      <dgm:spPr/>
    </dgm:pt>
    <dgm:pt modelId="{05788261-5FD7-4EAB-B09D-49BF6B1F419C}" type="pres">
      <dgm:prSet presAssocID="{E1E5C2B8-25BF-4A2C-B2E3-B124D1400286}" presName="compNode" presStyleCnt="0"/>
      <dgm:spPr/>
    </dgm:pt>
    <dgm:pt modelId="{30C7654F-5E73-452F-890C-37812DD76DA8}" type="pres">
      <dgm:prSet presAssocID="{E1E5C2B8-25BF-4A2C-B2E3-B124D1400286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eacher"/>
        </a:ext>
      </dgm:extLst>
    </dgm:pt>
    <dgm:pt modelId="{A82BFF25-6353-4B13-8E92-457A2B70D6AB}" type="pres">
      <dgm:prSet presAssocID="{E1E5C2B8-25BF-4A2C-B2E3-B124D1400286}" presName="spaceRect" presStyleCnt="0"/>
      <dgm:spPr/>
    </dgm:pt>
    <dgm:pt modelId="{E9E984DA-6E2D-43DE-BE0E-62912DAD55AA}" type="pres">
      <dgm:prSet presAssocID="{E1E5C2B8-25BF-4A2C-B2E3-B124D1400286}" presName="textRect" presStyleLbl="revTx" presStyleIdx="0" presStyleCnt="3">
        <dgm:presLayoutVars>
          <dgm:chMax val="1"/>
          <dgm:chPref val="1"/>
        </dgm:presLayoutVars>
      </dgm:prSet>
      <dgm:spPr/>
    </dgm:pt>
    <dgm:pt modelId="{AC5593B1-2903-4BA9-B048-21E5849D3567}" type="pres">
      <dgm:prSet presAssocID="{009AAF04-2911-441B-BE10-B65FDAC5E1FC}" presName="sibTrans" presStyleCnt="0"/>
      <dgm:spPr/>
    </dgm:pt>
    <dgm:pt modelId="{B0F35297-6BFC-4151-96CA-94563F359238}" type="pres">
      <dgm:prSet presAssocID="{051A616F-82DB-4814-8F05-92191CFE443A}" presName="compNode" presStyleCnt="0"/>
      <dgm:spPr/>
    </dgm:pt>
    <dgm:pt modelId="{B414EC62-86D0-4DE0-B42A-36BFC7FCE913}" type="pres">
      <dgm:prSet presAssocID="{051A616F-82DB-4814-8F05-92191CFE443A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cument"/>
        </a:ext>
      </dgm:extLst>
    </dgm:pt>
    <dgm:pt modelId="{37F91F5D-EEAA-42CF-A924-21A18B38B8A8}" type="pres">
      <dgm:prSet presAssocID="{051A616F-82DB-4814-8F05-92191CFE443A}" presName="spaceRect" presStyleCnt="0"/>
      <dgm:spPr/>
    </dgm:pt>
    <dgm:pt modelId="{19472A39-4D87-4226-93D5-EF7CC35DE746}" type="pres">
      <dgm:prSet presAssocID="{051A616F-82DB-4814-8F05-92191CFE443A}" presName="textRect" presStyleLbl="revTx" presStyleIdx="1" presStyleCnt="3">
        <dgm:presLayoutVars>
          <dgm:chMax val="1"/>
          <dgm:chPref val="1"/>
        </dgm:presLayoutVars>
      </dgm:prSet>
      <dgm:spPr/>
    </dgm:pt>
    <dgm:pt modelId="{16ABED37-7CAA-4DCF-B8A1-670CF0EFF39A}" type="pres">
      <dgm:prSet presAssocID="{E398F941-A896-478A-852B-3AEA8C2D9949}" presName="sibTrans" presStyleCnt="0"/>
      <dgm:spPr/>
    </dgm:pt>
    <dgm:pt modelId="{3E816C04-0982-4914-A758-F908D25FB044}" type="pres">
      <dgm:prSet presAssocID="{78B5F2A9-D878-4180-8090-350BF5A45582}" presName="compNode" presStyleCnt="0"/>
      <dgm:spPr/>
    </dgm:pt>
    <dgm:pt modelId="{F7B5EE23-483B-4CAA-BDB5-FC1A4C3D079B}" type="pres">
      <dgm:prSet presAssocID="{78B5F2A9-D878-4180-8090-350BF5A45582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ierarchy"/>
        </a:ext>
      </dgm:extLst>
    </dgm:pt>
    <dgm:pt modelId="{BEEC8FCB-F773-4908-AD53-3074FD01D05D}" type="pres">
      <dgm:prSet presAssocID="{78B5F2A9-D878-4180-8090-350BF5A45582}" presName="spaceRect" presStyleCnt="0"/>
      <dgm:spPr/>
    </dgm:pt>
    <dgm:pt modelId="{D2FBFD19-CAE6-47A2-BB61-E6F0B59CFB35}" type="pres">
      <dgm:prSet presAssocID="{78B5F2A9-D878-4180-8090-350BF5A45582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4B97D52A-8BDF-4B72-8A47-2DB3B0B4D6CF}" type="presOf" srcId="{78B5F2A9-D878-4180-8090-350BF5A45582}" destId="{D2FBFD19-CAE6-47A2-BB61-E6F0B59CFB35}" srcOrd="0" destOrd="0" presId="urn:microsoft.com/office/officeart/2018/2/layout/IconLabelList"/>
    <dgm:cxn modelId="{6A12DA75-403B-4B29-A4FF-AD4208110BA3}" srcId="{0B15617D-BB98-4EB5-98DB-73708DFABF50}" destId="{E1E5C2B8-25BF-4A2C-B2E3-B124D1400286}" srcOrd="0" destOrd="0" parTransId="{AA211467-80F0-4845-BE22-F3E0C1160F92}" sibTransId="{009AAF04-2911-441B-BE10-B65FDAC5E1FC}"/>
    <dgm:cxn modelId="{090B877B-1C39-405D-8955-3BD94C4191B5}" type="presOf" srcId="{0B15617D-BB98-4EB5-98DB-73708DFABF50}" destId="{15A5F174-51D8-4EA4-B4FF-15F766E5573C}" srcOrd="0" destOrd="0" presId="urn:microsoft.com/office/officeart/2018/2/layout/IconLabelList"/>
    <dgm:cxn modelId="{8A99268D-FB80-4856-9669-25609FB22BEF}" srcId="{0B15617D-BB98-4EB5-98DB-73708DFABF50}" destId="{051A616F-82DB-4814-8F05-92191CFE443A}" srcOrd="1" destOrd="0" parTransId="{122F9A03-A834-4947-B384-DB60BEB8AAAA}" sibTransId="{E398F941-A896-478A-852B-3AEA8C2D9949}"/>
    <dgm:cxn modelId="{5B69D3A2-1CEC-4DA1-9F0F-DAC98C54B0AC}" srcId="{0B15617D-BB98-4EB5-98DB-73708DFABF50}" destId="{78B5F2A9-D878-4180-8090-350BF5A45582}" srcOrd="2" destOrd="0" parTransId="{3A7ADDFA-F009-4692-B8FC-07D4813B268E}" sibTransId="{A7E65ED0-B162-4E55-9F73-DB2EFD5BBBB4}"/>
    <dgm:cxn modelId="{B56085DC-57F2-4BB8-8FC0-7F4C295F3E1D}" type="presOf" srcId="{E1E5C2B8-25BF-4A2C-B2E3-B124D1400286}" destId="{E9E984DA-6E2D-43DE-BE0E-62912DAD55AA}" srcOrd="0" destOrd="0" presId="urn:microsoft.com/office/officeart/2018/2/layout/IconLabelList"/>
    <dgm:cxn modelId="{CB9611FB-CF4F-4F5D-9CE5-5B5F8265A0D0}" type="presOf" srcId="{051A616F-82DB-4814-8F05-92191CFE443A}" destId="{19472A39-4D87-4226-93D5-EF7CC35DE746}" srcOrd="0" destOrd="0" presId="urn:microsoft.com/office/officeart/2018/2/layout/IconLabelList"/>
    <dgm:cxn modelId="{A87570C5-070F-4812-B4A5-E13D6B41E400}" type="presParOf" srcId="{15A5F174-51D8-4EA4-B4FF-15F766E5573C}" destId="{05788261-5FD7-4EAB-B09D-49BF6B1F419C}" srcOrd="0" destOrd="0" presId="urn:microsoft.com/office/officeart/2018/2/layout/IconLabelList"/>
    <dgm:cxn modelId="{29678A22-7FE7-46AE-8668-D4A646317B3C}" type="presParOf" srcId="{05788261-5FD7-4EAB-B09D-49BF6B1F419C}" destId="{30C7654F-5E73-452F-890C-37812DD76DA8}" srcOrd="0" destOrd="0" presId="urn:microsoft.com/office/officeart/2018/2/layout/IconLabelList"/>
    <dgm:cxn modelId="{7EC1DE61-A56E-4BFE-B516-9D76FB5C542F}" type="presParOf" srcId="{05788261-5FD7-4EAB-B09D-49BF6B1F419C}" destId="{A82BFF25-6353-4B13-8E92-457A2B70D6AB}" srcOrd="1" destOrd="0" presId="urn:microsoft.com/office/officeart/2018/2/layout/IconLabelList"/>
    <dgm:cxn modelId="{F57BA190-3063-49F8-AB3E-246A2F53669B}" type="presParOf" srcId="{05788261-5FD7-4EAB-B09D-49BF6B1F419C}" destId="{E9E984DA-6E2D-43DE-BE0E-62912DAD55AA}" srcOrd="2" destOrd="0" presId="urn:microsoft.com/office/officeart/2018/2/layout/IconLabelList"/>
    <dgm:cxn modelId="{6E7FAE6E-5ED7-48CF-93AD-ADB8195C13B3}" type="presParOf" srcId="{15A5F174-51D8-4EA4-B4FF-15F766E5573C}" destId="{AC5593B1-2903-4BA9-B048-21E5849D3567}" srcOrd="1" destOrd="0" presId="urn:microsoft.com/office/officeart/2018/2/layout/IconLabelList"/>
    <dgm:cxn modelId="{EC297031-58A7-4017-9659-F674C120A91F}" type="presParOf" srcId="{15A5F174-51D8-4EA4-B4FF-15F766E5573C}" destId="{B0F35297-6BFC-4151-96CA-94563F359238}" srcOrd="2" destOrd="0" presId="urn:microsoft.com/office/officeart/2018/2/layout/IconLabelList"/>
    <dgm:cxn modelId="{A4D7C748-2E74-430C-979C-980F39268A1B}" type="presParOf" srcId="{B0F35297-6BFC-4151-96CA-94563F359238}" destId="{B414EC62-86D0-4DE0-B42A-36BFC7FCE913}" srcOrd="0" destOrd="0" presId="urn:microsoft.com/office/officeart/2018/2/layout/IconLabelList"/>
    <dgm:cxn modelId="{F4238A44-EB6A-4EF2-A933-1B533EF0B07A}" type="presParOf" srcId="{B0F35297-6BFC-4151-96CA-94563F359238}" destId="{37F91F5D-EEAA-42CF-A924-21A18B38B8A8}" srcOrd="1" destOrd="0" presId="urn:microsoft.com/office/officeart/2018/2/layout/IconLabelList"/>
    <dgm:cxn modelId="{80355771-C291-4676-9624-697D8F7FEB66}" type="presParOf" srcId="{B0F35297-6BFC-4151-96CA-94563F359238}" destId="{19472A39-4D87-4226-93D5-EF7CC35DE746}" srcOrd="2" destOrd="0" presId="urn:microsoft.com/office/officeart/2018/2/layout/IconLabelList"/>
    <dgm:cxn modelId="{455BB40D-4C0B-4BA9-9803-FEEB8DF10E92}" type="presParOf" srcId="{15A5F174-51D8-4EA4-B4FF-15F766E5573C}" destId="{16ABED37-7CAA-4DCF-B8A1-670CF0EFF39A}" srcOrd="3" destOrd="0" presId="urn:microsoft.com/office/officeart/2018/2/layout/IconLabelList"/>
    <dgm:cxn modelId="{015487EE-DC46-402A-B888-7A8F50ACA9AE}" type="presParOf" srcId="{15A5F174-51D8-4EA4-B4FF-15F766E5573C}" destId="{3E816C04-0982-4914-A758-F908D25FB044}" srcOrd="4" destOrd="0" presId="urn:microsoft.com/office/officeart/2018/2/layout/IconLabelList"/>
    <dgm:cxn modelId="{8736C9AC-62FA-46D3-8D71-EDC0F240F82C}" type="presParOf" srcId="{3E816C04-0982-4914-A758-F908D25FB044}" destId="{F7B5EE23-483B-4CAA-BDB5-FC1A4C3D079B}" srcOrd="0" destOrd="0" presId="urn:microsoft.com/office/officeart/2018/2/layout/IconLabelList"/>
    <dgm:cxn modelId="{8F03F480-276B-46BD-9AB2-1FA9A2D5091F}" type="presParOf" srcId="{3E816C04-0982-4914-A758-F908D25FB044}" destId="{BEEC8FCB-F773-4908-AD53-3074FD01D05D}" srcOrd="1" destOrd="0" presId="urn:microsoft.com/office/officeart/2018/2/layout/IconLabelList"/>
    <dgm:cxn modelId="{0A09D763-A2BF-48B2-BF0F-F3AD42CBFB12}" type="presParOf" srcId="{3E816C04-0982-4914-A758-F908D25FB044}" destId="{D2FBFD19-CAE6-47A2-BB61-E6F0B59CFB35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A95BA9-37B9-4B6F-891D-B851CD4B799B}">
      <dsp:nvSpPr>
        <dsp:cNvPr id="0" name=""/>
        <dsp:cNvSpPr/>
      </dsp:nvSpPr>
      <dsp:spPr>
        <a:xfrm>
          <a:off x="687944" y="958428"/>
          <a:ext cx="733872" cy="73387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23748C-0360-48A5-A7AC-967ECFBFBB90}">
      <dsp:nvSpPr>
        <dsp:cNvPr id="0" name=""/>
        <dsp:cNvSpPr/>
      </dsp:nvSpPr>
      <dsp:spPr>
        <a:xfrm>
          <a:off x="6491" y="2798971"/>
          <a:ext cx="2096778" cy="11215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TOO MUCH WORK</a:t>
          </a:r>
        </a:p>
      </dsp:txBody>
      <dsp:txXfrm>
        <a:off x="6491" y="2798971"/>
        <a:ext cx="2096778" cy="1121561"/>
      </dsp:txXfrm>
    </dsp:sp>
    <dsp:sp modelId="{A566658A-5BB7-4AE9-AE79-9E2B6D30373D}">
      <dsp:nvSpPr>
        <dsp:cNvPr id="0" name=""/>
        <dsp:cNvSpPr/>
      </dsp:nvSpPr>
      <dsp:spPr>
        <a:xfrm>
          <a:off x="84113" y="3022441"/>
          <a:ext cx="2096778" cy="4268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>
              <a:latin typeface="Arial" panose="020B0604020202020204" pitchFamily="34" charset="0"/>
              <a:cs typeface="Arial" panose="020B0604020202020204" pitchFamily="34" charset="0"/>
            </a:rPr>
            <a:t>CLIENTS NEEDING SUPPORT AND THE TIME IT TAKES TO CALL MIGRANT HELP, CALL CHARITIES, ETC AND THERE NOT BEING SUFFICIENT TIME IN YOUR DAY </a:t>
          </a:r>
        </a:p>
      </dsp:txBody>
      <dsp:txXfrm>
        <a:off x="84113" y="3022441"/>
        <a:ext cx="2096778" cy="426804"/>
      </dsp:txXfrm>
    </dsp:sp>
    <dsp:sp modelId="{7BF662B0-EBE9-4078-98A1-661E7419C2CD}">
      <dsp:nvSpPr>
        <dsp:cNvPr id="0" name=""/>
        <dsp:cNvSpPr/>
      </dsp:nvSpPr>
      <dsp:spPr>
        <a:xfrm>
          <a:off x="3576413" y="1028345"/>
          <a:ext cx="733872" cy="73387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02BE48B-7C74-4A9F-8BA4-8CB122864AF8}">
      <dsp:nvSpPr>
        <dsp:cNvPr id="0" name=""/>
        <dsp:cNvSpPr/>
      </dsp:nvSpPr>
      <dsp:spPr>
        <a:xfrm>
          <a:off x="2471421" y="2841062"/>
          <a:ext cx="2946288" cy="11215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GB" sz="1400" kern="1200" dirty="0">
              <a:latin typeface="Arial" panose="020B0604020202020204" pitchFamily="34" charset="0"/>
              <a:cs typeface="Arial" panose="020B0604020202020204" pitchFamily="34" charset="0"/>
            </a:rPr>
            <a:t>DIFFICULTIES IN GETTING CLIENTS TAKEN ON BY SOLICITORS </a:t>
          </a:r>
          <a:endParaRPr lang="en-US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471421" y="2841062"/>
        <a:ext cx="2946288" cy="1121561"/>
      </dsp:txXfrm>
    </dsp:sp>
    <dsp:sp modelId="{80A31F24-DE37-430B-A681-86B8F8222529}">
      <dsp:nvSpPr>
        <dsp:cNvPr id="0" name=""/>
        <dsp:cNvSpPr/>
      </dsp:nvSpPr>
      <dsp:spPr>
        <a:xfrm>
          <a:off x="2896176" y="3488270"/>
          <a:ext cx="2096778" cy="1485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>
              <a:latin typeface="Arial" panose="020B0604020202020204" pitchFamily="34" charset="0"/>
              <a:cs typeface="Arial" panose="020B0604020202020204" pitchFamily="34" charset="0"/>
            </a:rPr>
            <a:t>REDUCTION IN LEGAL AID AND LEGAL AID LAWYERS </a:t>
          </a:r>
          <a:endParaRPr lang="en-US" sz="11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896176" y="3488270"/>
        <a:ext cx="2096778" cy="148594"/>
      </dsp:txXfrm>
    </dsp:sp>
    <dsp:sp modelId="{C456F852-D5DE-47DB-8F6C-43F0114C0591}">
      <dsp:nvSpPr>
        <dsp:cNvPr id="0" name=""/>
        <dsp:cNvSpPr/>
      </dsp:nvSpPr>
      <dsp:spPr>
        <a:xfrm>
          <a:off x="6464883" y="958428"/>
          <a:ext cx="733872" cy="73387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2761B75-E4FE-4935-899F-78FF6382205F}">
      <dsp:nvSpPr>
        <dsp:cNvPr id="0" name=""/>
        <dsp:cNvSpPr/>
      </dsp:nvSpPr>
      <dsp:spPr>
        <a:xfrm>
          <a:off x="5767809" y="2743308"/>
          <a:ext cx="2096778" cy="11215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GB" sz="1400" kern="1200">
              <a:latin typeface="Arial" panose="020B0604020202020204" pitchFamily="34" charset="0"/>
              <a:cs typeface="Arial" panose="020B0604020202020204" pitchFamily="34" charset="0"/>
            </a:rPr>
            <a:t>ONGOING UNLAWFUL DECISIONS BEING MADE AND NOT ENOUGH SOLICITORS TO CHALLENGE THEM ALL</a:t>
          </a:r>
          <a:endParaRPr lang="en-US" sz="14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767809" y="2743308"/>
        <a:ext cx="2096778" cy="1121561"/>
      </dsp:txXfrm>
    </dsp:sp>
    <dsp:sp modelId="{9FCBE9EC-FFED-4C6C-A07C-3F1A13611604}">
      <dsp:nvSpPr>
        <dsp:cNvPr id="0" name=""/>
        <dsp:cNvSpPr/>
      </dsp:nvSpPr>
      <dsp:spPr>
        <a:xfrm>
          <a:off x="5783430" y="2967310"/>
          <a:ext cx="2096778" cy="4268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C7654F-5E73-452F-890C-37812DD76DA8}">
      <dsp:nvSpPr>
        <dsp:cNvPr id="0" name=""/>
        <dsp:cNvSpPr/>
      </dsp:nvSpPr>
      <dsp:spPr>
        <a:xfrm>
          <a:off x="810218" y="278910"/>
          <a:ext cx="975696" cy="97569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E984DA-6E2D-43DE-BE0E-62912DAD55AA}">
      <dsp:nvSpPr>
        <dsp:cNvPr id="0" name=""/>
        <dsp:cNvSpPr/>
      </dsp:nvSpPr>
      <dsp:spPr>
        <a:xfrm>
          <a:off x="213959" y="1553915"/>
          <a:ext cx="2168214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>
              <a:latin typeface="Arial" panose="020B0604020202020204" pitchFamily="34" charset="0"/>
              <a:cs typeface="Arial" panose="020B0604020202020204" pitchFamily="34" charset="0"/>
            </a:rPr>
            <a:t>TRAINING FRONT LINE ORGANISATIONS</a:t>
          </a:r>
          <a:endParaRPr lang="en-US" sz="14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13959" y="1553915"/>
        <a:ext cx="2168214" cy="720000"/>
      </dsp:txXfrm>
    </dsp:sp>
    <dsp:sp modelId="{B414EC62-86D0-4DE0-B42A-36BFC7FCE913}">
      <dsp:nvSpPr>
        <dsp:cNvPr id="0" name=""/>
        <dsp:cNvSpPr/>
      </dsp:nvSpPr>
      <dsp:spPr>
        <a:xfrm>
          <a:off x="3357870" y="278910"/>
          <a:ext cx="975696" cy="97569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472A39-4D87-4226-93D5-EF7CC35DE746}">
      <dsp:nvSpPr>
        <dsp:cNvPr id="0" name=""/>
        <dsp:cNvSpPr/>
      </dsp:nvSpPr>
      <dsp:spPr>
        <a:xfrm>
          <a:off x="2761611" y="1553915"/>
          <a:ext cx="2168214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>
              <a:latin typeface="Arial" panose="020B0604020202020204" pitchFamily="34" charset="0"/>
              <a:cs typeface="Arial" panose="020B0604020202020204" pitchFamily="34" charset="0"/>
            </a:rPr>
            <a:t>PRECEDENT LETTERS</a:t>
          </a:r>
          <a:endParaRPr lang="en-US" sz="14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761611" y="1553915"/>
        <a:ext cx="2168214" cy="720000"/>
      </dsp:txXfrm>
    </dsp:sp>
    <dsp:sp modelId="{F7B5EE23-483B-4CAA-BDB5-FC1A4C3D079B}">
      <dsp:nvSpPr>
        <dsp:cNvPr id="0" name=""/>
        <dsp:cNvSpPr/>
      </dsp:nvSpPr>
      <dsp:spPr>
        <a:xfrm>
          <a:off x="5905523" y="278910"/>
          <a:ext cx="975696" cy="97569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FBFD19-CAE6-47A2-BB61-E6F0B59CFB35}">
      <dsp:nvSpPr>
        <dsp:cNvPr id="0" name=""/>
        <dsp:cNvSpPr/>
      </dsp:nvSpPr>
      <dsp:spPr>
        <a:xfrm>
          <a:off x="5309264" y="1553915"/>
          <a:ext cx="2168214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>
              <a:latin typeface="Arial" panose="020B0604020202020204" pitchFamily="34" charset="0"/>
              <a:cs typeface="Arial" panose="020B0604020202020204" pitchFamily="34" charset="0"/>
            </a:rPr>
            <a:t>SUPERVISION</a:t>
          </a:r>
          <a:r>
            <a:rPr lang="en-GB" sz="18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en-US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309264" y="1553915"/>
        <a:ext cx="2168214" cy="72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CenteredIconLabelDescriptionList">
  <dgm:title val="Centered 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3633"/>
          </a:xfrm>
          <a:prstGeom prst="rect">
            <a:avLst/>
          </a:prstGeom>
        </p:spPr>
        <p:txBody>
          <a:bodyPr vert="horz" lIns="90599" tIns="45299" rIns="90599" bIns="45299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633"/>
          </a:xfrm>
          <a:prstGeom prst="rect">
            <a:avLst/>
          </a:prstGeom>
        </p:spPr>
        <p:txBody>
          <a:bodyPr vert="horz" lIns="90599" tIns="45299" rIns="90599" bIns="45299" rtlCol="0"/>
          <a:lstStyle>
            <a:lvl1pPr algn="r">
              <a:defRPr sz="1200"/>
            </a:lvl1pPr>
          </a:lstStyle>
          <a:p>
            <a:fld id="{546B7737-3D1F-461E-BCE1-93CBD01EDCFE}" type="datetimeFigureOut">
              <a:rPr lang="en-GB" smtClean="0"/>
              <a:t>16/04/2024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39775"/>
            <a:ext cx="493712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599" tIns="45299" rIns="90599" bIns="45299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689516"/>
            <a:ext cx="5438140" cy="4442698"/>
          </a:xfrm>
          <a:prstGeom prst="rect">
            <a:avLst/>
          </a:prstGeom>
        </p:spPr>
        <p:txBody>
          <a:bodyPr vert="horz" lIns="90599" tIns="45299" rIns="90599" bIns="4529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377317"/>
            <a:ext cx="2945659" cy="493633"/>
          </a:xfrm>
          <a:prstGeom prst="rect">
            <a:avLst/>
          </a:prstGeom>
        </p:spPr>
        <p:txBody>
          <a:bodyPr vert="horz" lIns="90599" tIns="45299" rIns="90599" bIns="45299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377317"/>
            <a:ext cx="2945659" cy="493633"/>
          </a:xfrm>
          <a:prstGeom prst="rect">
            <a:avLst/>
          </a:prstGeom>
        </p:spPr>
        <p:txBody>
          <a:bodyPr vert="horz" lIns="90599" tIns="45299" rIns="90599" bIns="45299" rtlCol="0" anchor="b"/>
          <a:lstStyle>
            <a:lvl1pPr algn="r">
              <a:defRPr sz="1200"/>
            </a:lvl1pPr>
          </a:lstStyle>
          <a:p>
            <a:fld id="{D54454A0-3C90-4947-9D23-9F1D50D3E4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9586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4454A0-3C90-4947-9D23-9F1D50D3E47B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70650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087307-E47F-4C20-9F77-0473D6F80430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31219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087307-E47F-4C20-9F77-0473D6F80430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9129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9AE66-5C37-4F09-BDE7-D41190D923B2}" type="datetime1">
              <a:rPr lang="en-GB" smtClean="0"/>
              <a:t>16/04/2024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DPG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6E014-5510-40E7-89C6-C56089248D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55063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5C4E0-2EE2-449E-B033-AF128D12A167}" type="datetime1">
              <a:rPr lang="en-GB" smtClean="0"/>
              <a:t>16/04/2024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DPG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6E014-5510-40E7-89C6-C56089248D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1980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4A0B2-A95A-48F8-AE3F-FB111E63951B}" type="datetime1">
              <a:rPr lang="en-GB" smtClean="0"/>
              <a:t>16/04/2024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DPG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6E014-5510-40E7-89C6-C56089248D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37794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9FE54-20BD-4855-90AE-052A5581C9DE}" type="datetime1">
              <a:rPr lang="en-GB" smtClean="0"/>
              <a:t>16/04/2024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DPG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6E014-5510-40E7-89C6-C56089248D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32582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EAA5A-9129-4887-909F-8A499CC5AC7F}" type="datetime1">
              <a:rPr lang="en-GB" smtClean="0"/>
              <a:t>16/04/2024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DPG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6E014-5510-40E7-89C6-C56089248D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9231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B58C2-2EFB-46ED-91F6-425521FD81F5}" type="datetime1">
              <a:rPr lang="en-GB" smtClean="0"/>
              <a:t>16/04/2024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DPG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6E014-5510-40E7-89C6-C56089248D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46246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730FF-CAEE-464E-89CF-5F1B06BDB9D9}" type="datetime1">
              <a:rPr lang="en-GB" smtClean="0"/>
              <a:t>16/04/2024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DPG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6E014-5510-40E7-89C6-C56089248D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23887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9B862-081B-40EF-8CC8-ED83275CBAF9}" type="datetime1">
              <a:rPr lang="en-GB" smtClean="0"/>
              <a:t>16/04/2024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DPG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6E014-5510-40E7-89C6-C56089248D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51705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38577-9CF7-49F2-8418-8FC7A354ED81}" type="datetime1">
              <a:rPr lang="en-GB" smtClean="0"/>
              <a:t>16/04/2024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DPG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6E014-5510-40E7-89C6-C56089248D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00954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BD837-2B9D-4AAE-8F1E-40CE473C978F}" type="datetime1">
              <a:rPr lang="en-GB" smtClean="0"/>
              <a:t>16/04/2024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DPG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6E014-5510-40E7-89C6-C56089248D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8517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E4FE2-EC61-475F-AF28-E4B10D1C9966}" type="datetime1">
              <a:rPr lang="en-GB" smtClean="0"/>
              <a:t>16/04/2024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DPG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6E014-5510-40E7-89C6-C56089248D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84884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7C584F-58C5-4449-996C-F77017146B62}" type="datetime1">
              <a:rPr lang="en-GB" smtClean="0"/>
              <a:t>16/04/2024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DPG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96E014-5510-40E7-89C6-C56089248D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02928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sv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gov.uk/guidance/civil-legal-aid-means-testing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sv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" y="-22693"/>
            <a:ext cx="9143998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384720" y="-2407841"/>
            <a:ext cx="4374557" cy="9144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55756" y="-2236808"/>
            <a:ext cx="4374128" cy="880235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" y="-22690"/>
            <a:ext cx="6406863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4459073" y="-1032053"/>
            <a:ext cx="3742610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51283" y="3124298"/>
            <a:ext cx="7834354" cy="1444926"/>
          </a:xfrm>
        </p:spPr>
        <p:txBody>
          <a:bodyPr anchor="b">
            <a:normAutofit fontScale="90000"/>
          </a:bodyPr>
          <a:lstStyle/>
          <a:p>
            <a:pPr algn="l"/>
            <a:br>
              <a:rPr lang="en-AU" sz="4200" b="1" i="1" dirty="0">
                <a:solidFill>
                  <a:srgbClr val="FFFFFF"/>
                </a:solidFill>
              </a:rPr>
            </a:br>
            <a:br>
              <a:rPr lang="en-AU" sz="4200" b="1" i="1" dirty="0">
                <a:solidFill>
                  <a:srgbClr val="FFFFFF"/>
                </a:solidFill>
              </a:rPr>
            </a:br>
            <a:br>
              <a:rPr lang="en-AU" sz="4200" b="1" i="1" dirty="0">
                <a:solidFill>
                  <a:srgbClr val="FFFFFF"/>
                </a:solidFill>
              </a:rPr>
            </a:br>
            <a:br>
              <a:rPr lang="en-AU" sz="4200" b="1" i="1" dirty="0">
                <a:solidFill>
                  <a:srgbClr val="FFFFFF"/>
                </a:solidFill>
              </a:rPr>
            </a:br>
            <a:br>
              <a:rPr lang="en-AU" sz="4200" b="1" i="1" dirty="0">
                <a:solidFill>
                  <a:srgbClr val="FFFFFF"/>
                </a:solidFill>
              </a:rPr>
            </a:br>
            <a:r>
              <a:rPr lang="en-AU" sz="4200" b="1" i="1" dirty="0">
                <a:solidFill>
                  <a:srgbClr val="FFFFFF"/>
                </a:solidFill>
              </a:rPr>
              <a:t>Identifying and addressing discrimination:</a:t>
            </a:r>
            <a:br>
              <a:rPr lang="en-AU" sz="4200" b="1" i="1" dirty="0">
                <a:solidFill>
                  <a:srgbClr val="FFFFFF"/>
                </a:solidFill>
              </a:rPr>
            </a:br>
            <a:r>
              <a:rPr lang="en-AU" sz="4200" b="1" i="1" dirty="0">
                <a:solidFill>
                  <a:srgbClr val="FFFFFF"/>
                </a:solidFill>
              </a:rPr>
              <a:t>what public law can do.</a:t>
            </a:r>
            <a:br>
              <a:rPr lang="en-AU" sz="4200" b="1" i="1" dirty="0">
                <a:solidFill>
                  <a:srgbClr val="FFFFFF"/>
                </a:solidFill>
              </a:rPr>
            </a:br>
            <a:r>
              <a:rPr lang="en-AU" sz="4200" b="1" i="1" dirty="0">
                <a:solidFill>
                  <a:srgbClr val="FFFFFF"/>
                </a:solidFill>
              </a:rPr>
              <a:t>		</a:t>
            </a:r>
            <a:br>
              <a:rPr lang="en-AU" sz="4200" b="1" i="1" dirty="0">
                <a:solidFill>
                  <a:srgbClr val="FFFFFF"/>
                </a:solidFill>
              </a:rPr>
            </a:br>
            <a:r>
              <a:rPr lang="en-AU" sz="4200" b="1" i="1" dirty="0">
                <a:solidFill>
                  <a:srgbClr val="FFFFFF"/>
                </a:solidFill>
              </a:rPr>
              <a:t>		</a:t>
            </a:r>
            <a:r>
              <a:rPr lang="en-AU" sz="3100" b="1" dirty="0">
                <a:solidFill>
                  <a:srgbClr val="FFFFFF"/>
                </a:solidFill>
              </a:rPr>
              <a:t>Clare Hayes - solicitor</a:t>
            </a:r>
            <a:br>
              <a:rPr lang="en-AU" sz="3100" b="1" dirty="0">
                <a:solidFill>
                  <a:srgbClr val="FFFFFF"/>
                </a:solidFill>
              </a:rPr>
            </a:br>
            <a:r>
              <a:rPr lang="en-AU" sz="3100" b="1" dirty="0">
                <a:solidFill>
                  <a:srgbClr val="FFFFFF"/>
                </a:solidFill>
              </a:rPr>
              <a:t>		Raj Desai - barrister</a:t>
            </a:r>
            <a:br>
              <a:rPr lang="en-GB" sz="4200" dirty="0">
                <a:solidFill>
                  <a:srgbClr val="FFFFFF"/>
                </a:solidFill>
              </a:rPr>
            </a:br>
            <a:endParaRPr lang="en-GB" sz="4200" dirty="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332509" y="5013018"/>
            <a:ext cx="1935235" cy="1582512"/>
          </a:xfrm>
        </p:spPr>
        <p:txBody>
          <a:bodyPr anchor="ctr">
            <a:normAutofit/>
          </a:bodyPr>
          <a:lstStyle/>
          <a:p>
            <a:pPr marL="0" indent="0" algn="l">
              <a:buNone/>
            </a:pPr>
            <a:endParaRPr lang="en-GB" dirty="0"/>
          </a:p>
          <a:p>
            <a:pPr marL="0" indent="0" algn="l">
              <a:buNone/>
            </a:pPr>
            <a:endParaRPr lang="en-GB" dirty="0"/>
          </a:p>
        </p:txBody>
      </p:sp>
      <p:pic>
        <p:nvPicPr>
          <p:cNvPr id="5" name="Picture 4" descr="Logo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5196810"/>
            <a:ext cx="1390650" cy="93345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Graphic 5">
            <a:extLst>
              <a:ext uri="{FF2B5EF4-FFF2-40B4-BE49-F238E27FC236}">
                <a16:creationId xmlns:a16="http://schemas.microsoft.com/office/drawing/2014/main" id="{85747856-C9EB-6546-6EC9-9D9EB10505A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44042" y="5309540"/>
            <a:ext cx="1512167" cy="6745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2893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 nodePh="1">
                                  <p:stCondLst>
                                    <p:cond delay="1000"/>
                                  </p:stCondLst>
                                  <p:endCondLst>
                                    <p:cond evt="begin" delay="0">
                                      <p:tn val="8"/>
                                    </p:cond>
                                  </p:end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355ACA-DCEC-B53A-E57D-D8BE993647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b="1" dirty="0"/>
              <a:t>Bringing a case (I)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1C41A6-57C6-EC13-8E62-F717E53A5C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68760"/>
            <a:ext cx="8147248" cy="4680520"/>
          </a:xfrm>
        </p:spPr>
        <p:txBody>
          <a:bodyPr>
            <a:normAutofit fontScale="92500" lnSpcReduction="20000"/>
          </a:bodyPr>
          <a:lstStyle/>
          <a:p>
            <a:r>
              <a:rPr lang="en-GB" dirty="0"/>
              <a:t>Not only way to vindicate rights</a:t>
            </a:r>
          </a:p>
          <a:p>
            <a:r>
              <a:rPr lang="en-GB" dirty="0"/>
              <a:t>Breaches of EQA civil claim generally in County Court:</a:t>
            </a:r>
          </a:p>
          <a:p>
            <a:pPr lvl="1"/>
            <a:r>
              <a:rPr lang="en-GB" sz="2500" dirty="0"/>
              <a:t>6-month time limit but can be extended (s.118)</a:t>
            </a:r>
          </a:p>
          <a:p>
            <a:pPr lvl="1"/>
            <a:r>
              <a:rPr lang="en-GB" sz="2500" dirty="0"/>
              <a:t>All remedies of High Court on judicial review or proceedings in tort (s.119)</a:t>
            </a:r>
          </a:p>
          <a:p>
            <a:r>
              <a:rPr lang="en-GB" dirty="0"/>
              <a:t>Judicial review in Administrative Court:</a:t>
            </a:r>
          </a:p>
          <a:p>
            <a:pPr lvl="1"/>
            <a:r>
              <a:rPr lang="en-GB" sz="2500" dirty="0"/>
              <a:t>High Court</a:t>
            </a:r>
          </a:p>
          <a:p>
            <a:pPr lvl="1"/>
            <a:r>
              <a:rPr lang="en-GB" sz="2500" dirty="0"/>
              <a:t>3 month and in any event promptly default time limit</a:t>
            </a:r>
          </a:p>
          <a:p>
            <a:pPr lvl="1"/>
            <a:r>
              <a:rPr lang="en-GB" sz="2500" dirty="0"/>
              <a:t>Less likely suitable if factual disputes or if main purpose to obtain compensation for individual for past discrimination.</a:t>
            </a:r>
          </a:p>
          <a:p>
            <a:r>
              <a:rPr lang="en-GB" dirty="0"/>
              <a:t>Either way letter of claim / PAP letter first.</a:t>
            </a:r>
          </a:p>
          <a:p>
            <a:pPr lvl="1"/>
            <a:endParaRPr lang="en-GB" dirty="0"/>
          </a:p>
          <a:p>
            <a:pPr lvl="1"/>
            <a:endParaRPr lang="en-GB" dirty="0"/>
          </a:p>
          <a:p>
            <a:endParaRPr lang="en-GB" dirty="0"/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4FBF5FEC-48F6-1D3D-C08B-7B900D70473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57200" y="5861062"/>
            <a:ext cx="1512167" cy="674593"/>
          </a:xfrm>
          <a:prstGeom prst="rect">
            <a:avLst/>
          </a:prstGeom>
        </p:spPr>
      </p:pic>
      <p:pic>
        <p:nvPicPr>
          <p:cNvPr id="6" name="Picture 5" descr="Logo">
            <a:extLst>
              <a:ext uri="{FF2B5EF4-FFF2-40B4-BE49-F238E27FC236}">
                <a16:creationId xmlns:a16="http://schemas.microsoft.com/office/drawing/2014/main" id="{7CD0EDFE-1947-DBAF-741A-37B68AE9CE74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5745662"/>
            <a:ext cx="1390650" cy="9334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136470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68C710-E267-009B-87E6-B8857A514B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b="1" dirty="0"/>
              <a:t>Bringing a case (II)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50F707-03F4-F469-AC43-BF019AF9A2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35644"/>
            <a:ext cx="8229600" cy="4525963"/>
          </a:xfrm>
        </p:spPr>
        <p:txBody>
          <a:bodyPr>
            <a:normAutofit fontScale="85000" lnSpcReduction="10000"/>
          </a:bodyPr>
          <a:lstStyle/>
          <a:p>
            <a:r>
              <a:rPr lang="en-GB" dirty="0"/>
              <a:t>Don’t hesitate to reach out to a solicitor and/or to a legal support as early as possible – time limits! </a:t>
            </a:r>
          </a:p>
          <a:p>
            <a:r>
              <a:rPr lang="en-GB" dirty="0"/>
              <a:t>What kind of evidence do I need? </a:t>
            </a:r>
          </a:p>
          <a:p>
            <a:pPr lvl="1"/>
            <a:r>
              <a:rPr lang="en-GB" dirty="0"/>
              <a:t>For a system challenge: which people / NGOs have data on the systemic problem; statistics; witness evidence of the personal experiences of people who have been subjected to the particular pattern of discrimination</a:t>
            </a:r>
          </a:p>
          <a:p>
            <a:pPr lvl="1"/>
            <a:r>
              <a:rPr lang="en-GB" dirty="0"/>
              <a:t>For a more incident based claim: keep any correspondence; records or notes of what happened; if suffered physical or mental harm – talk to a doctor about it as soon as possible so that there is a record</a:t>
            </a:r>
          </a:p>
          <a:p>
            <a:r>
              <a:rPr lang="en-GB" dirty="0"/>
              <a:t>Experts and assessors in discrimination claims </a:t>
            </a:r>
          </a:p>
          <a:p>
            <a:endParaRPr lang="en-GB" dirty="0"/>
          </a:p>
        </p:txBody>
      </p:sp>
      <p:pic>
        <p:nvPicPr>
          <p:cNvPr id="4" name="Picture 3" descr="Logo">
            <a:extLst>
              <a:ext uri="{FF2B5EF4-FFF2-40B4-BE49-F238E27FC236}">
                <a16:creationId xmlns:a16="http://schemas.microsoft.com/office/drawing/2014/main" id="{E2EF556D-1C1E-6046-2E85-7F8B25805BB2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3768" y="5733256"/>
            <a:ext cx="1390650" cy="93345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3957BD42-BFA4-794B-F071-488E41B5407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57200" y="5861062"/>
            <a:ext cx="1512167" cy="674593"/>
          </a:xfrm>
          <a:prstGeom prst="rect">
            <a:avLst/>
          </a:prstGeom>
        </p:spPr>
      </p:pic>
      <p:pic>
        <p:nvPicPr>
          <p:cNvPr id="6" name="Picture 5" descr="Logo">
            <a:extLst>
              <a:ext uri="{FF2B5EF4-FFF2-40B4-BE49-F238E27FC236}">
                <a16:creationId xmlns:a16="http://schemas.microsoft.com/office/drawing/2014/main" id="{AA7ED9F3-328B-FABC-F4DD-C2F7E5909C46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5745662"/>
            <a:ext cx="1390650" cy="9334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31784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5D8DB3-32ED-54F2-A560-76176D045F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b="1" dirty="0"/>
              <a:t>Funding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33753E-6A13-D9C6-155B-10BC33F5A8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12467"/>
            <a:ext cx="8229600" cy="4492797"/>
          </a:xfrm>
        </p:spPr>
        <p:txBody>
          <a:bodyPr>
            <a:normAutofit fontScale="47500" lnSpcReduction="20000"/>
          </a:bodyPr>
          <a:lstStyle/>
          <a:p>
            <a:r>
              <a:rPr lang="en-GB" sz="4400" dirty="0"/>
              <a:t>Costs risk – there are significant risks of taking a case to court without legal aid, but there are also some ways to manage this</a:t>
            </a:r>
          </a:p>
          <a:p>
            <a:r>
              <a:rPr lang="en-GB" sz="4400" dirty="0"/>
              <a:t>Legal aid – and why it’s good to have!</a:t>
            </a:r>
          </a:p>
          <a:p>
            <a:pPr lvl="1"/>
            <a:r>
              <a:rPr lang="en-GB" sz="3300" dirty="0"/>
              <a:t>Restrictive financial means test </a:t>
            </a:r>
            <a:r>
              <a:rPr lang="en-GB" sz="3300" dirty="0">
                <a:hlinkClick r:id="rId2"/>
              </a:rPr>
              <a:t>https://www.gov.uk/guidance/civil-legal-aid-means-testing</a:t>
            </a:r>
            <a:endParaRPr lang="en-GB" sz="3300" dirty="0"/>
          </a:p>
          <a:p>
            <a:pPr lvl="1"/>
            <a:r>
              <a:rPr lang="en-GB" sz="3300" dirty="0"/>
              <a:t>Merits test: including (but not limited to):</a:t>
            </a:r>
          </a:p>
          <a:p>
            <a:pPr lvl="2"/>
            <a:r>
              <a:rPr lang="en-GB" sz="2900" dirty="0"/>
              <a:t>Proportionality: </a:t>
            </a:r>
            <a:r>
              <a:rPr lang="en-US" sz="2200" i="1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“the likely benefits of the proceedings to the individual and others justify the likely costs […]”</a:t>
            </a:r>
            <a:r>
              <a:rPr lang="en-GB" sz="2900" dirty="0"/>
              <a:t> </a:t>
            </a:r>
          </a:p>
          <a:p>
            <a:pPr lvl="2"/>
            <a:r>
              <a:rPr lang="en-GB" sz="2900" dirty="0"/>
              <a:t>Prospects of success…</a:t>
            </a:r>
          </a:p>
          <a:p>
            <a:pPr lvl="3"/>
            <a:r>
              <a:rPr lang="en-GB" sz="2500" i="1" dirty="0"/>
              <a:t>are moderate or better (above 50%); or</a:t>
            </a:r>
          </a:p>
          <a:p>
            <a:pPr lvl="3"/>
            <a:r>
              <a:rPr lang="en-GB" sz="2500" i="1" dirty="0"/>
              <a:t>where marginal or borderline (45 – 49%)…</a:t>
            </a:r>
          </a:p>
          <a:p>
            <a:pPr lvl="4"/>
            <a:r>
              <a:rPr lang="en-GB" sz="2500" i="1" dirty="0"/>
              <a:t>the case is of significant wider public interest;</a:t>
            </a:r>
          </a:p>
          <a:p>
            <a:pPr lvl="4"/>
            <a:r>
              <a:rPr lang="en-GB" sz="2500" i="1" dirty="0"/>
              <a:t>of overwhelming importance to the individual; or</a:t>
            </a:r>
          </a:p>
          <a:p>
            <a:pPr lvl="4"/>
            <a:r>
              <a:rPr lang="en-GB" sz="2500" i="1" dirty="0"/>
              <a:t>the substance of the case relates to a breach of the Human Rights Convention</a:t>
            </a:r>
          </a:p>
          <a:p>
            <a:pPr lvl="2"/>
            <a:r>
              <a:rPr lang="en-GB" sz="2900" b="1" dirty="0"/>
              <a:t>Generally applied stringently</a:t>
            </a:r>
            <a:endParaRPr lang="en-GB" sz="2900" i="1" dirty="0"/>
          </a:p>
          <a:p>
            <a:r>
              <a:rPr lang="en-GB" sz="4400" dirty="0"/>
              <a:t>Crowd funding – seek legal advice </a:t>
            </a:r>
          </a:p>
          <a:p>
            <a:r>
              <a:rPr lang="en-GB" sz="4400" dirty="0"/>
              <a:t>Cost capping orders for public interest claims</a:t>
            </a:r>
          </a:p>
          <a:p>
            <a:r>
              <a:rPr lang="en-GB" sz="4400" dirty="0"/>
              <a:t>Other sources of funding e.g. Equality and Human Rights Commission funding</a:t>
            </a:r>
          </a:p>
          <a:p>
            <a:pPr marL="0" indent="0">
              <a:buNone/>
            </a:pPr>
            <a:endParaRPr lang="en-GB" dirty="0">
              <a:highlight>
                <a:srgbClr val="00FFFF"/>
              </a:highlight>
            </a:endParaRPr>
          </a:p>
        </p:txBody>
      </p:sp>
      <p:pic>
        <p:nvPicPr>
          <p:cNvPr id="4" name="Picture 3" descr="Logo">
            <a:extLst>
              <a:ext uri="{FF2B5EF4-FFF2-40B4-BE49-F238E27FC236}">
                <a16:creationId xmlns:a16="http://schemas.microsoft.com/office/drawing/2014/main" id="{954FB8B7-07B7-EA15-9EE1-7E2EFE0F449E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3768" y="5733256"/>
            <a:ext cx="1390650" cy="93345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DA2ADCEA-FE70-B41D-4373-6A8FDC27F35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57200" y="5861062"/>
            <a:ext cx="1512167" cy="674593"/>
          </a:xfrm>
          <a:prstGeom prst="rect">
            <a:avLst/>
          </a:prstGeom>
        </p:spPr>
      </p:pic>
      <p:pic>
        <p:nvPicPr>
          <p:cNvPr id="6" name="Picture 5" descr="Logo">
            <a:extLst>
              <a:ext uri="{FF2B5EF4-FFF2-40B4-BE49-F238E27FC236}">
                <a16:creationId xmlns:a16="http://schemas.microsoft.com/office/drawing/2014/main" id="{B945ECAD-159C-41CE-B6AF-35FE4DA157B0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5745662"/>
            <a:ext cx="1390650" cy="9334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333665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C3BBBB-DC14-085A-BFC9-EE6EC3168B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GB" sz="3600" b="1" dirty="0"/>
              <a:t>Alternative remedies and settling without trial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2D8948-21B0-EAD1-2838-B00586B61E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1446238"/>
            <a:ext cx="8229600" cy="4414824"/>
          </a:xfrm>
        </p:spPr>
        <p:txBody>
          <a:bodyPr>
            <a:normAutofit fontScale="92500" lnSpcReduction="20000"/>
          </a:bodyPr>
          <a:lstStyle/>
          <a:p>
            <a:r>
              <a:rPr lang="en-GB" dirty="0"/>
              <a:t>You must exhaust alternative remedies before bringing a judicial review – pros and cons of accessing complaint and ombudsman processes</a:t>
            </a:r>
          </a:p>
          <a:p>
            <a:r>
              <a:rPr lang="en-GB" dirty="0"/>
              <a:t>Most judicial review claims settle or conclude otherwise then at a final hearing</a:t>
            </a:r>
          </a:p>
          <a:p>
            <a:r>
              <a:rPr lang="en-GB" dirty="0"/>
              <a:t>Alternative Dispute Resolution: agreeing things the Court can’t order (e.g. creative involvement of client in making changes to systems or in training)</a:t>
            </a:r>
          </a:p>
          <a:p>
            <a:r>
              <a:rPr lang="en-GB" dirty="0"/>
              <a:t>Example roll out of PAVA (aka pepper) spray in prisons.</a:t>
            </a:r>
          </a:p>
          <a:p>
            <a:pPr lvl="1"/>
            <a:endParaRPr lang="en-GB" dirty="0"/>
          </a:p>
        </p:txBody>
      </p:sp>
      <p:pic>
        <p:nvPicPr>
          <p:cNvPr id="4" name="Picture 3" descr="Logo">
            <a:extLst>
              <a:ext uri="{FF2B5EF4-FFF2-40B4-BE49-F238E27FC236}">
                <a16:creationId xmlns:a16="http://schemas.microsoft.com/office/drawing/2014/main" id="{FAF54880-AC32-36A9-475E-A04D5D741CA3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5745662"/>
            <a:ext cx="1390650" cy="93345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37F8990A-7392-7F83-E7C5-58E1FFE41C6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57200" y="5861062"/>
            <a:ext cx="1512167" cy="6745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23368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32">
            <a:extLst>
              <a:ext uri="{FF2B5EF4-FFF2-40B4-BE49-F238E27FC236}">
                <a16:creationId xmlns:a16="http://schemas.microsoft.com/office/drawing/2014/main" id="{955A2079-FA98-4876-80F0-72364A7D2E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3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557188"/>
            <a:ext cx="7886700" cy="1133499"/>
          </a:xfrm>
        </p:spPr>
        <p:txBody>
          <a:bodyPr>
            <a:normAutofit/>
          </a:bodyPr>
          <a:lstStyle/>
          <a:p>
            <a:pPr algn="l"/>
            <a:r>
              <a:rPr lang="en-GB" sz="4500" b="1" dirty="0">
                <a:latin typeface="Calibri" panose="020F0502020204030204" pitchFamily="34" charset="0"/>
                <a:cs typeface="Calibri" panose="020F0502020204030204" pitchFamily="34" charset="0"/>
              </a:rPr>
              <a:t>The “PAP” project	</a:t>
            </a:r>
          </a:p>
        </p:txBody>
      </p:sp>
      <p:graphicFrame>
        <p:nvGraphicFramePr>
          <p:cNvPr id="20" name="Content Placeholder 2">
            <a:extLst>
              <a:ext uri="{FF2B5EF4-FFF2-40B4-BE49-F238E27FC236}">
                <a16:creationId xmlns:a16="http://schemas.microsoft.com/office/drawing/2014/main" id="{90B3C4B1-B5ED-42FB-B04B-FD275700585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08206106"/>
              </p:ext>
            </p:extLst>
          </p:nvPr>
        </p:nvGraphicFramePr>
        <p:xfrm>
          <a:off x="624531" y="1052736"/>
          <a:ext cx="7886700" cy="4352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3" name="Picture 2" descr="Logo">
            <a:extLst>
              <a:ext uri="{FF2B5EF4-FFF2-40B4-BE49-F238E27FC236}">
                <a16:creationId xmlns:a16="http://schemas.microsoft.com/office/drawing/2014/main" id="{17F37826-EB99-0A41-5CAC-C85C21829C2E}"/>
              </a:ext>
            </a:extLst>
          </p:cNvPr>
          <p:cNvPicPr/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3768" y="5733256"/>
            <a:ext cx="1390650" cy="93345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AF8FA01-C740-B419-67C3-8A2683D39E63}"/>
              </a:ext>
            </a:extLst>
          </p:cNvPr>
          <p:cNvSpPr txBox="1"/>
          <p:nvPr/>
        </p:nvSpPr>
        <p:spPr>
          <a:xfrm>
            <a:off x="683568" y="5220614"/>
            <a:ext cx="67687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/>
              <a:t>THE PROBLEM </a:t>
            </a:r>
          </a:p>
        </p:txBody>
      </p:sp>
    </p:spTree>
    <p:extLst>
      <p:ext uri="{BB962C8B-B14F-4D97-AF65-F5344CB8AC3E}">
        <p14:creationId xmlns:p14="http://schemas.microsoft.com/office/powerpoint/2010/main" val="4051965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3159" y="4456508"/>
            <a:ext cx="6952059" cy="866450"/>
          </a:xfrm>
        </p:spPr>
        <p:txBody>
          <a:bodyPr anchor="ctr">
            <a:normAutofit/>
          </a:bodyPr>
          <a:lstStyle/>
          <a:p>
            <a:r>
              <a:rPr lang="en-GB" dirty="0">
                <a:solidFill>
                  <a:srgbClr val="FFFFFF"/>
                </a:solidFill>
              </a:rPr>
              <a:t>THE solution	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83B5D5F-835B-4743-902F-226718DD592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36718223"/>
              </p:ext>
            </p:extLst>
          </p:nvPr>
        </p:nvGraphicFramePr>
        <p:xfrm>
          <a:off x="726281" y="1634892"/>
          <a:ext cx="7691438" cy="25528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1D7DA765-F80E-25EB-76E1-65C63CC18C97}"/>
              </a:ext>
            </a:extLst>
          </p:cNvPr>
          <p:cNvSpPr txBox="1"/>
          <p:nvPr/>
        </p:nvSpPr>
        <p:spPr>
          <a:xfrm>
            <a:off x="3419872" y="4225674"/>
            <a:ext cx="4572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dirty="0"/>
              <a:t>– over to Svetlana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9FAC9B6-B9EB-BE29-48CE-519EDEF15D54}"/>
              </a:ext>
            </a:extLst>
          </p:cNvPr>
          <p:cNvSpPr txBox="1"/>
          <p:nvPr/>
        </p:nvSpPr>
        <p:spPr>
          <a:xfrm>
            <a:off x="480213" y="4133342"/>
            <a:ext cx="67687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/>
              <a:t>THE SOLUTION</a:t>
            </a:r>
            <a:r>
              <a:rPr lang="en-GB" sz="3600" b="1" dirty="0"/>
              <a:t> </a:t>
            </a:r>
            <a:endParaRPr lang="en-GB" sz="2400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160D8344-E79F-2B3E-5659-03B6C406AAF8}"/>
              </a:ext>
            </a:extLst>
          </p:cNvPr>
          <p:cNvSpPr txBox="1">
            <a:spLocks/>
          </p:cNvSpPr>
          <p:nvPr/>
        </p:nvSpPr>
        <p:spPr>
          <a:xfrm>
            <a:off x="628650" y="557188"/>
            <a:ext cx="7886700" cy="11334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500" b="1">
                <a:latin typeface="Calibri" panose="020F0502020204030204" pitchFamily="34" charset="0"/>
                <a:cs typeface="Calibri" panose="020F0502020204030204" pitchFamily="34" charset="0"/>
              </a:rPr>
              <a:t>The “PAP” project	</a:t>
            </a:r>
            <a:endParaRPr lang="en-GB" sz="45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8" name="Picture 7" descr="Logo">
            <a:extLst>
              <a:ext uri="{FF2B5EF4-FFF2-40B4-BE49-F238E27FC236}">
                <a16:creationId xmlns:a16="http://schemas.microsoft.com/office/drawing/2014/main" id="{3F4535D3-88B8-A9BF-A6C2-A35DD2967853}"/>
              </a:ext>
            </a:extLst>
          </p:cNvPr>
          <p:cNvPicPr/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3768" y="5733256"/>
            <a:ext cx="1390650" cy="9334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394719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b="1" dirty="0"/>
              <a:t>Introduction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785395"/>
          </a:xfrm>
        </p:spPr>
        <p:txBody>
          <a:bodyPr>
            <a:normAutofit fontScale="92500" lnSpcReduction="20000"/>
          </a:bodyPr>
          <a:lstStyle/>
          <a:p>
            <a:r>
              <a:rPr lang="en-GB" dirty="0"/>
              <a:t>Anti-discrimination law can be a powerful tool</a:t>
            </a:r>
          </a:p>
          <a:p>
            <a:r>
              <a:rPr lang="en-GB" dirty="0"/>
              <a:t>Technical area of law – but don’t be put off!</a:t>
            </a:r>
          </a:p>
          <a:p>
            <a:r>
              <a:rPr lang="en-GB" dirty="0"/>
              <a:t> What we’ll cover, with a focus on public authorities: </a:t>
            </a:r>
          </a:p>
          <a:p>
            <a:pPr lvl="1"/>
            <a:r>
              <a:rPr lang="en-GB" i="1" dirty="0"/>
              <a:t>Key forms of discrimination: tools in your toolkit </a:t>
            </a:r>
          </a:p>
          <a:p>
            <a:pPr lvl="1"/>
            <a:r>
              <a:rPr lang="en-GB" i="1" dirty="0"/>
              <a:t>The public sector equality duty </a:t>
            </a:r>
          </a:p>
          <a:p>
            <a:pPr lvl="1"/>
            <a:r>
              <a:rPr lang="en-GB" i="1" dirty="0"/>
              <a:t>How you can use public law (with / without a legal claim)</a:t>
            </a:r>
          </a:p>
          <a:p>
            <a:pPr lvl="1"/>
            <a:r>
              <a:rPr lang="en-GB" i="1" dirty="0"/>
              <a:t>Some practical pointers and tips as we go </a:t>
            </a:r>
          </a:p>
          <a:p>
            <a:pPr lvl="1"/>
            <a:r>
              <a:rPr lang="en-GB" i="1" dirty="0"/>
              <a:t>Access to justice – e.g. the “PAP” project </a:t>
            </a:r>
          </a:p>
          <a:p>
            <a:r>
              <a:rPr lang="en-GB" dirty="0"/>
              <a:t>No legal knowledge assumed</a:t>
            </a:r>
          </a:p>
        </p:txBody>
      </p:sp>
      <p:pic>
        <p:nvPicPr>
          <p:cNvPr id="5" name="Picture 4" descr="Logo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5731633"/>
            <a:ext cx="1390650" cy="933450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Graphic 3">
            <a:extLst>
              <a:ext uri="{FF2B5EF4-FFF2-40B4-BE49-F238E27FC236}">
                <a16:creationId xmlns:a16="http://schemas.microsoft.com/office/drawing/2014/main" id="{1F79614C-8359-B43A-B8BC-B6591BB4B67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57200" y="5861062"/>
            <a:ext cx="1512167" cy="6745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47878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6813EE-2321-DB72-C7AC-8D8F65EBF6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b="1"/>
              <a:t>Setting the scene</a:t>
            </a:r>
            <a:endParaRPr lang="en-GB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BF82F-631F-4858-8CC6-AFED42EDDF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1268760"/>
            <a:ext cx="8136904" cy="4752528"/>
          </a:xfrm>
        </p:spPr>
        <p:txBody>
          <a:bodyPr>
            <a:normAutofit fontScale="92500" lnSpcReduction="10000"/>
          </a:bodyPr>
          <a:lstStyle/>
          <a:p>
            <a:r>
              <a:rPr lang="en-GB" dirty="0"/>
              <a:t>Individual or concerned organisation</a:t>
            </a:r>
          </a:p>
          <a:p>
            <a:r>
              <a:rPr lang="en-GB" dirty="0"/>
              <a:t>Goals? </a:t>
            </a:r>
          </a:p>
          <a:p>
            <a:pPr lvl="1"/>
            <a:r>
              <a:rPr lang="en-GB" sz="2500" dirty="0"/>
              <a:t>Vindication (including an apology)</a:t>
            </a:r>
          </a:p>
          <a:p>
            <a:pPr lvl="1"/>
            <a:r>
              <a:rPr lang="en-GB" sz="2500" dirty="0"/>
              <a:t>Redress (compensation)</a:t>
            </a:r>
          </a:p>
          <a:p>
            <a:pPr lvl="1"/>
            <a:r>
              <a:rPr lang="en-GB" sz="2500" dirty="0"/>
              <a:t>Test case / strategic litigation to raise an issue</a:t>
            </a:r>
          </a:p>
          <a:p>
            <a:pPr lvl="1"/>
            <a:r>
              <a:rPr lang="en-GB" sz="2500" dirty="0"/>
              <a:t>Educate, inform or change public body’s approach</a:t>
            </a:r>
            <a:endParaRPr lang="en-GB" dirty="0"/>
          </a:p>
          <a:p>
            <a:pPr lvl="1"/>
            <a:r>
              <a:rPr lang="en-GB" sz="2500" dirty="0"/>
              <a:t>Accountability</a:t>
            </a:r>
          </a:p>
          <a:p>
            <a:r>
              <a:rPr lang="en-GB" dirty="0"/>
              <a:t>Legal and non-legal forums:</a:t>
            </a:r>
          </a:p>
          <a:p>
            <a:pPr lvl="1"/>
            <a:r>
              <a:rPr lang="en-GB" sz="2500" dirty="0"/>
              <a:t>Asserting rights in day-to-day interactions</a:t>
            </a:r>
          </a:p>
          <a:p>
            <a:pPr lvl="1"/>
            <a:r>
              <a:rPr lang="en-GB" sz="2500" dirty="0"/>
              <a:t>Complaints schemes</a:t>
            </a:r>
          </a:p>
          <a:p>
            <a:pPr lvl="1"/>
            <a:r>
              <a:rPr lang="en-GB" sz="2500" dirty="0"/>
              <a:t>Civil claim or judicial review</a:t>
            </a:r>
          </a:p>
          <a:p>
            <a:pPr lvl="1"/>
            <a:endParaRPr lang="en-GB" sz="2500" dirty="0"/>
          </a:p>
          <a:p>
            <a:endParaRPr lang="en-GB" dirty="0"/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50DE0250-77B2-F601-9329-322039C9374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57200" y="5861062"/>
            <a:ext cx="1512167" cy="674593"/>
          </a:xfrm>
          <a:prstGeom prst="rect">
            <a:avLst/>
          </a:prstGeom>
        </p:spPr>
      </p:pic>
      <p:pic>
        <p:nvPicPr>
          <p:cNvPr id="6" name="Picture 5" descr="Logo">
            <a:extLst>
              <a:ext uri="{FF2B5EF4-FFF2-40B4-BE49-F238E27FC236}">
                <a16:creationId xmlns:a16="http://schemas.microsoft.com/office/drawing/2014/main" id="{E224D693-6465-2F32-8786-4E722674B720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5731633"/>
            <a:ext cx="1390650" cy="9334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322296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90F8DD-CFE5-47A1-25BD-43EF26A544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b="1" dirty="0"/>
              <a:t>The main legal frameworks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000DD1-FF75-73DA-51CD-7DBE08DAF2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2061" y="1268760"/>
            <a:ext cx="8229600" cy="4536504"/>
          </a:xfrm>
        </p:spPr>
        <p:txBody>
          <a:bodyPr>
            <a:normAutofit fontScale="85000" lnSpcReduction="10000"/>
          </a:bodyPr>
          <a:lstStyle/>
          <a:p>
            <a:r>
              <a:rPr lang="en-GB" dirty="0"/>
              <a:t>Equality Act 2010 (“EQA”)</a:t>
            </a:r>
          </a:p>
          <a:p>
            <a:pPr lvl="1"/>
            <a:r>
              <a:rPr lang="en-GB" sz="2500" dirty="0"/>
              <a:t>Only certain spheres of activity (e.g. services and public functions)</a:t>
            </a:r>
          </a:p>
          <a:p>
            <a:pPr lvl="1"/>
            <a:r>
              <a:rPr lang="en-GB" sz="2500" dirty="0"/>
              <a:t>Unlawful discrimination and other prohibited conduct</a:t>
            </a:r>
          </a:p>
          <a:p>
            <a:pPr lvl="1" algn="just"/>
            <a:r>
              <a:rPr lang="en-GB" sz="2500" dirty="0"/>
              <a:t>Protected characteristics (age, disability, gender reassignment, marriage and civil partnership, race, religion or belief, sex and sexual orientation)</a:t>
            </a:r>
          </a:p>
          <a:p>
            <a:r>
              <a:rPr lang="en-GB" sz="2900" dirty="0"/>
              <a:t>Article 14 of European Convention on Human Rights under Human Rights Act 1998:</a:t>
            </a:r>
          </a:p>
          <a:p>
            <a:pPr lvl="1"/>
            <a:r>
              <a:rPr lang="en-GB" sz="2500" dirty="0"/>
              <a:t>Offers analogous forms of protection against discrimination in enjoyment of other ECHR rights </a:t>
            </a:r>
          </a:p>
          <a:p>
            <a:pPr lvl="1"/>
            <a:r>
              <a:rPr lang="en-GB" sz="2500" dirty="0"/>
              <a:t>Wider class of “statuses” than EQA protected characteristics (e.g. marital status, immigration status or child in +2 child households)</a:t>
            </a:r>
          </a:p>
          <a:p>
            <a:pPr marL="457200" lvl="1" indent="0">
              <a:buNone/>
            </a:pPr>
            <a:endParaRPr lang="en-GB" sz="2500" dirty="0"/>
          </a:p>
        </p:txBody>
      </p:sp>
      <p:pic>
        <p:nvPicPr>
          <p:cNvPr id="4" name="Picture 3" descr="Logo">
            <a:extLst>
              <a:ext uri="{FF2B5EF4-FFF2-40B4-BE49-F238E27FC236}">
                <a16:creationId xmlns:a16="http://schemas.microsoft.com/office/drawing/2014/main" id="{1735A4A9-CE28-948E-300E-A84DDC8EB21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5731633"/>
            <a:ext cx="1390650" cy="93345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4A78EC4D-F431-8673-9A7B-16D6C1D9960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57200" y="5861062"/>
            <a:ext cx="1512167" cy="6745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97848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1DAC54-7C16-121F-95F2-F4CBB56BB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b="1" dirty="0"/>
              <a:t>Types of discrimination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882396-7BB3-4E92-865F-AEFD72DC7B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493096"/>
          </a:xfrm>
        </p:spPr>
        <p:txBody>
          <a:bodyPr>
            <a:normAutofit lnSpcReduction="10000"/>
          </a:bodyPr>
          <a:lstStyle/>
          <a:p>
            <a:r>
              <a:rPr lang="en-GB" dirty="0"/>
              <a:t>EQA types of discrimination:</a:t>
            </a:r>
          </a:p>
          <a:p>
            <a:pPr lvl="1"/>
            <a:r>
              <a:rPr lang="en-GB" dirty="0"/>
              <a:t>Direct discrimination: s.13 EQA</a:t>
            </a:r>
          </a:p>
          <a:p>
            <a:pPr lvl="1"/>
            <a:r>
              <a:rPr lang="en-GB" dirty="0"/>
              <a:t>Indirect discrimination: s. 19 EQA</a:t>
            </a:r>
          </a:p>
          <a:p>
            <a:pPr lvl="1"/>
            <a:r>
              <a:rPr lang="en-GB" dirty="0"/>
              <a:t>Discrimination arising from disability: s.15 EQA</a:t>
            </a:r>
          </a:p>
          <a:p>
            <a:pPr lvl="1"/>
            <a:r>
              <a:rPr lang="en-GB" dirty="0"/>
              <a:t>Duty to make reasonable adjustments: s.20 EQA</a:t>
            </a:r>
          </a:p>
          <a:p>
            <a:pPr lvl="1"/>
            <a:r>
              <a:rPr lang="en-GB" dirty="0"/>
              <a:t>Harassment: s.26 EQA</a:t>
            </a:r>
          </a:p>
          <a:p>
            <a:pPr lvl="1"/>
            <a:r>
              <a:rPr lang="en-GB" dirty="0"/>
              <a:t>Victimisation: s.27 EQA</a:t>
            </a:r>
          </a:p>
          <a:p>
            <a:pPr lvl="1"/>
            <a:r>
              <a:rPr lang="en-GB" dirty="0"/>
              <a:t>Instructing, causing or inducing discrimination, or aiding contraventions: ss.111-112 EQA</a:t>
            </a:r>
          </a:p>
          <a:p>
            <a:pPr lvl="1"/>
            <a:endParaRPr lang="en-GB" dirty="0"/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287A8AF6-343E-BE7F-04A4-869E7B808BC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57200" y="5861062"/>
            <a:ext cx="1512167" cy="674593"/>
          </a:xfrm>
          <a:prstGeom prst="rect">
            <a:avLst/>
          </a:prstGeom>
        </p:spPr>
      </p:pic>
      <p:pic>
        <p:nvPicPr>
          <p:cNvPr id="5" name="Picture 4" descr="Logo">
            <a:extLst>
              <a:ext uri="{FF2B5EF4-FFF2-40B4-BE49-F238E27FC236}">
                <a16:creationId xmlns:a16="http://schemas.microsoft.com/office/drawing/2014/main" id="{07C5D3F4-B17C-C8B3-8E54-034B2A7D70E6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5745662"/>
            <a:ext cx="1390650" cy="9334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360656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E97393-67B9-354B-10D3-E41879EBE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b="1" dirty="0"/>
              <a:t>Direct discrimination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A8791A-E867-4E8F-7844-E7182E40F0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6368" y="1268761"/>
            <a:ext cx="8291264" cy="4464496"/>
          </a:xfrm>
        </p:spPr>
        <p:txBody>
          <a:bodyPr>
            <a:normAutofit fontScale="92500"/>
          </a:bodyPr>
          <a:lstStyle/>
          <a:p>
            <a:pPr algn="just"/>
            <a:r>
              <a:rPr lang="en-GB" sz="2500" b="0" i="0" dirty="0">
                <a:solidFill>
                  <a:srgbClr val="1E1E1E"/>
                </a:solidFill>
                <a:effectLst/>
                <a:highlight>
                  <a:srgbClr val="FFFFFF"/>
                </a:highlight>
              </a:rPr>
              <a:t>A person (A) discriminates against another (B) if, because of a protected characteristic, A treats B less favourably than A treats or would treat others</a:t>
            </a:r>
          </a:p>
          <a:p>
            <a:pPr algn="just"/>
            <a:r>
              <a:rPr lang="en-GB" sz="2500" dirty="0"/>
              <a:t>No justification defence (except for direct age discrimination)</a:t>
            </a:r>
          </a:p>
          <a:p>
            <a:pPr algn="just"/>
            <a:r>
              <a:rPr lang="en-GB" sz="2500" dirty="0"/>
              <a:t>Either (</a:t>
            </a:r>
            <a:r>
              <a:rPr lang="en-GB" sz="2500" dirty="0" err="1"/>
              <a:t>i</a:t>
            </a:r>
            <a:r>
              <a:rPr lang="en-GB" sz="2500" dirty="0"/>
              <a:t>) inherently discriminatory criterion, or (ii) protected characteristic is factor in mental processes</a:t>
            </a:r>
          </a:p>
          <a:p>
            <a:pPr algn="just"/>
            <a:r>
              <a:rPr lang="en-GB" sz="2500" dirty="0"/>
              <a:t>Need not be conscious, often will not be (think prejudicial stereotypes)</a:t>
            </a:r>
          </a:p>
          <a:p>
            <a:pPr algn="just"/>
            <a:r>
              <a:rPr lang="en-GB" sz="2500" dirty="0"/>
              <a:t>Need not be only or even main reason for adverse treatment.</a:t>
            </a:r>
          </a:p>
          <a:p>
            <a:r>
              <a:rPr lang="en-GB" sz="2500" dirty="0"/>
              <a:t>Can be difficult to prove, but </a:t>
            </a:r>
            <a:r>
              <a:rPr lang="en-GB" sz="2500" dirty="0" err="1"/>
              <a:t>nb.</a:t>
            </a:r>
            <a:r>
              <a:rPr lang="en-GB" sz="2500" dirty="0"/>
              <a:t> reverse burden provision in s.136 EQA</a:t>
            </a:r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47490396-949A-848D-14D9-A5F93A15C1C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57200" y="5861062"/>
            <a:ext cx="1512167" cy="674593"/>
          </a:xfrm>
          <a:prstGeom prst="rect">
            <a:avLst/>
          </a:prstGeom>
        </p:spPr>
      </p:pic>
      <p:pic>
        <p:nvPicPr>
          <p:cNvPr id="5" name="Picture 4" descr="Logo">
            <a:extLst>
              <a:ext uri="{FF2B5EF4-FFF2-40B4-BE49-F238E27FC236}">
                <a16:creationId xmlns:a16="http://schemas.microsoft.com/office/drawing/2014/main" id="{76A88A3F-3BDC-BF98-3BE5-BE37E347E9B2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5745662"/>
            <a:ext cx="1390650" cy="9334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332804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1D3F69-FE16-D05B-D58B-10055CB623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9396" y="274638"/>
            <a:ext cx="8229600" cy="1143000"/>
          </a:xfrm>
        </p:spPr>
        <p:txBody>
          <a:bodyPr/>
          <a:lstStyle/>
          <a:p>
            <a:pPr algn="l"/>
            <a:r>
              <a:rPr lang="en-GB" b="1" dirty="0"/>
              <a:t>Indirect discrimination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1AACBE-7531-B16F-3C4D-3D2EC90E82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5004" y="1196752"/>
            <a:ext cx="7983420" cy="466431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GB" dirty="0"/>
              <a:t>Neutral provision criterion or practice (PCP)</a:t>
            </a:r>
          </a:p>
          <a:p>
            <a:pPr algn="just"/>
            <a:r>
              <a:rPr lang="en-GB" dirty="0"/>
              <a:t>Puts persons of protected characteristic group at particular disadvantage as group compared to others without protected characteristic</a:t>
            </a:r>
          </a:p>
          <a:p>
            <a:pPr algn="just"/>
            <a:r>
              <a:rPr lang="en-GB" dirty="0"/>
              <a:t>Such disadvantage can be justified if PCP is proportionate to a legitimate aim</a:t>
            </a:r>
          </a:p>
          <a:p>
            <a:r>
              <a:rPr lang="en-GB" dirty="0"/>
              <a:t>Examples:</a:t>
            </a:r>
          </a:p>
          <a:p>
            <a:pPr lvl="1"/>
            <a:r>
              <a:rPr lang="en-GB" dirty="0"/>
              <a:t>School rule banning certain hairstyles</a:t>
            </a:r>
          </a:p>
          <a:p>
            <a:pPr lvl="1"/>
            <a:r>
              <a:rPr lang="en-GB" dirty="0"/>
              <a:t>Welfare eligibility criterion such as benefit cap</a:t>
            </a:r>
          </a:p>
          <a:p>
            <a:pPr lvl="1"/>
            <a:r>
              <a:rPr lang="en-GB" dirty="0"/>
              <a:t>New technology (e.g. police facial recognition)</a:t>
            </a:r>
          </a:p>
          <a:p>
            <a:pPr lvl="1"/>
            <a:endParaRPr lang="en-GB" dirty="0"/>
          </a:p>
          <a:p>
            <a:endParaRPr lang="en-GB" dirty="0"/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77C3408E-E9CD-A583-BDFA-D489066AFED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57200" y="5861062"/>
            <a:ext cx="1512167" cy="674593"/>
          </a:xfrm>
          <a:prstGeom prst="rect">
            <a:avLst/>
          </a:prstGeom>
        </p:spPr>
      </p:pic>
      <p:pic>
        <p:nvPicPr>
          <p:cNvPr id="5" name="Picture 4" descr="Logo">
            <a:extLst>
              <a:ext uri="{FF2B5EF4-FFF2-40B4-BE49-F238E27FC236}">
                <a16:creationId xmlns:a16="http://schemas.microsoft.com/office/drawing/2014/main" id="{3D3692A5-DF1A-5665-156F-D65D85C75E1A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5745662"/>
            <a:ext cx="1390650" cy="9334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625832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GB" b="1" dirty="0"/>
              <a:t>Duty to make reasonable adjustments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785395"/>
          </a:xfrm>
        </p:spPr>
        <p:txBody>
          <a:bodyPr>
            <a:normAutofit fontScale="70000" lnSpcReduction="20000"/>
          </a:bodyPr>
          <a:lstStyle/>
          <a:p>
            <a:r>
              <a:rPr lang="en-GB" dirty="0"/>
              <a:t>Positive duty - more reflective of social model of disability</a:t>
            </a:r>
          </a:p>
          <a:p>
            <a:r>
              <a:rPr lang="en-GB" dirty="0"/>
              <a:t>Content of the duty:</a:t>
            </a:r>
          </a:p>
          <a:p>
            <a:pPr marL="457200" lvl="1" indent="0">
              <a:buNone/>
            </a:pPr>
            <a:r>
              <a:rPr lang="en-GB" sz="2000" i="1" dirty="0"/>
              <a:t>“Where a provision, criterion or practice puts a disabled person at a substantial disadvantage compared with those who are not disabled, to take reasonable steps to avoid that disadvantage” </a:t>
            </a:r>
          </a:p>
          <a:p>
            <a:pPr marL="457200" lvl="1" indent="0">
              <a:buNone/>
            </a:pPr>
            <a:r>
              <a:rPr lang="en-GB" sz="2000" i="1" dirty="0"/>
              <a:t>Plus – similar steps must be taken where a physical feature or “not providing an auxiliary aid” puts disabled people at a substantial disadvantage. </a:t>
            </a:r>
          </a:p>
          <a:p>
            <a:r>
              <a:rPr lang="en-GB" dirty="0"/>
              <a:t>Substantial disadvantage: more than minor or trivial</a:t>
            </a:r>
          </a:p>
          <a:p>
            <a:r>
              <a:rPr lang="en-GB" dirty="0"/>
              <a:t>An anticipatory duty – requires advance consideration and action barriers that impede disabled people in all their diversity prior to a particular disabled person seeking to use the service</a:t>
            </a:r>
          </a:p>
          <a:p>
            <a:r>
              <a:rPr lang="en-GB" dirty="0"/>
              <a:t>E.g. #Whereistheinterpreter – deaf campaign for BSL interpreters during the COVID19 pandemic </a:t>
            </a:r>
            <a:r>
              <a:rPr lang="en-GB" u="sng" dirty="0"/>
              <a:t>R(Rowley v Minister for the Cabinet Office)</a:t>
            </a:r>
            <a:r>
              <a:rPr lang="en-GB" dirty="0"/>
              <a:t> </a:t>
            </a:r>
          </a:p>
          <a:p>
            <a:r>
              <a:rPr lang="en-GB" dirty="0"/>
              <a:t>Failure to make reasonable adjustments for mentally unwell people detained under immigration powers </a:t>
            </a:r>
            <a:r>
              <a:rPr lang="en-GB" u="sng" dirty="0"/>
              <a:t>R(VC) v Secretary of State for the Home Department</a:t>
            </a:r>
            <a:r>
              <a:rPr lang="en-GB" dirty="0"/>
              <a:t> </a:t>
            </a:r>
          </a:p>
          <a:p>
            <a:endParaRPr lang="en-GB" dirty="0"/>
          </a:p>
        </p:txBody>
      </p:sp>
      <p:pic>
        <p:nvPicPr>
          <p:cNvPr id="5" name="Picture 4" descr="Logo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3768" y="5733256"/>
            <a:ext cx="1390650" cy="933450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Graphic 3">
            <a:extLst>
              <a:ext uri="{FF2B5EF4-FFF2-40B4-BE49-F238E27FC236}">
                <a16:creationId xmlns:a16="http://schemas.microsoft.com/office/drawing/2014/main" id="{C2F18E5E-455B-58CB-4E6F-89F2509C4A8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57200" y="5861062"/>
            <a:ext cx="1512167" cy="6745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41934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FDDF55-BF0E-D943-97F2-0E52785385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b="1" dirty="0"/>
              <a:t>Public sector equality duty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0E82F7-03D5-9517-B4BB-F9CEAE40F3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1268760"/>
            <a:ext cx="8229600" cy="4392488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en-GB" sz="2500" dirty="0"/>
              <a:t>Duty to have due regard to need to achieve equality objectives of (</a:t>
            </a:r>
            <a:r>
              <a:rPr lang="en-GB" sz="2500" dirty="0" err="1"/>
              <a:t>i</a:t>
            </a:r>
            <a:r>
              <a:rPr lang="en-GB" sz="2500" dirty="0"/>
              <a:t>) eliminating unlawful discrimination, (ii) advancing equality of opportunity and (iii) fostering good relations.</a:t>
            </a:r>
          </a:p>
          <a:p>
            <a:pPr algn="just"/>
            <a:r>
              <a:rPr lang="en-GB" sz="2500" dirty="0"/>
              <a:t>Stephen Lawrence inquiry rec to address institutional racism – intended to mainstream consideration of equality.</a:t>
            </a:r>
          </a:p>
          <a:p>
            <a:pPr algn="just"/>
            <a:r>
              <a:rPr lang="en-GB" sz="2500" dirty="0"/>
              <a:t>Both policy decisions and individual decisions.</a:t>
            </a:r>
          </a:p>
          <a:p>
            <a:pPr algn="just"/>
            <a:r>
              <a:rPr lang="en-GB" sz="2500" dirty="0"/>
              <a:t>Much more than “tick box”, but context specific and is about process.</a:t>
            </a:r>
          </a:p>
          <a:p>
            <a:pPr algn="just"/>
            <a:r>
              <a:rPr lang="en-GB" sz="2500" dirty="0"/>
              <a:t>Duty of inquiry i.e. to get information or consult to understand equality implications.</a:t>
            </a:r>
          </a:p>
          <a:p>
            <a:pPr algn="just"/>
            <a:r>
              <a:rPr lang="en-GB" sz="2500" dirty="0"/>
              <a:t>Examples: </a:t>
            </a:r>
          </a:p>
          <a:p>
            <a:pPr lvl="1" algn="just"/>
            <a:r>
              <a:rPr lang="en-GB" sz="2100" dirty="0" err="1"/>
              <a:t>JENGbA</a:t>
            </a:r>
            <a:r>
              <a:rPr lang="en-GB" sz="2100" dirty="0"/>
              <a:t> judicial review of CPS failure to gather equality data on joint enterprise prosecutions.</a:t>
            </a:r>
          </a:p>
          <a:p>
            <a:pPr lvl="1" algn="just"/>
            <a:r>
              <a:rPr lang="en-GB" sz="2100" dirty="0"/>
              <a:t>Failure to monitor provision of accommodation to disabled asylum seekers (</a:t>
            </a:r>
            <a:r>
              <a:rPr lang="en-GB" sz="2100" u="sng" dirty="0"/>
              <a:t>DMA v SSHD</a:t>
            </a:r>
            <a:r>
              <a:rPr lang="en-GB" sz="2100" dirty="0"/>
              <a:t>)</a:t>
            </a:r>
          </a:p>
          <a:p>
            <a:endParaRPr lang="en-GB" sz="2500" dirty="0"/>
          </a:p>
          <a:p>
            <a:endParaRPr lang="en-GB" sz="2500" dirty="0"/>
          </a:p>
          <a:p>
            <a:endParaRPr lang="en-GB" sz="2500" dirty="0"/>
          </a:p>
          <a:p>
            <a:endParaRPr lang="en-GB" sz="2500" dirty="0"/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E2BEC362-5E7F-1A21-584D-A0C6FFDA24B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57200" y="5861062"/>
            <a:ext cx="1512167" cy="674593"/>
          </a:xfrm>
          <a:prstGeom prst="rect">
            <a:avLst/>
          </a:prstGeom>
        </p:spPr>
      </p:pic>
      <p:pic>
        <p:nvPicPr>
          <p:cNvPr id="5" name="Picture 4" descr="Logo">
            <a:extLst>
              <a:ext uri="{FF2B5EF4-FFF2-40B4-BE49-F238E27FC236}">
                <a16:creationId xmlns:a16="http://schemas.microsoft.com/office/drawing/2014/main" id="{8A7BBC89-2E9D-9C5C-A861-524F966E1971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5745662"/>
            <a:ext cx="1390650" cy="9334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977241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12ACE1B8981554C8C9C3E77AF6D6282" ma:contentTypeVersion="15" ma:contentTypeDescription="Create a new document." ma:contentTypeScope="" ma:versionID="ceae4099ca2088afb6ad46906bd5fbd0">
  <xsd:schema xmlns:xsd="http://www.w3.org/2001/XMLSchema" xmlns:xs="http://www.w3.org/2001/XMLSchema" xmlns:p="http://schemas.microsoft.com/office/2006/metadata/properties" xmlns:ns1="http://schemas.microsoft.com/sharepoint/v3" xmlns:ns2="f155a369-30d5-4eb1-ac05-464e613800ee" xmlns:ns3="301e856f-4f14-4cb4-bab6-f192e0a474a1" targetNamespace="http://schemas.microsoft.com/office/2006/metadata/properties" ma:root="true" ma:fieldsID="67f8a78a8ef6a0e85c7b7698aac30954" ns1:_="" ns2:_="" ns3:_="">
    <xsd:import namespace="http://schemas.microsoft.com/sharepoint/v3"/>
    <xsd:import namespace="f155a369-30d5-4eb1-ac05-464e613800ee"/>
    <xsd:import namespace="301e856f-4f14-4cb4-bab6-f192e0a474a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1:DocumentSetDescription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OCR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DocumentSetDescription" ma:index="10" nillable="true" ma:displayName="Description" ma:description="A description of the Document Set" ma:internalName="DocumentSetDescription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155a369-30d5-4eb1-ac05-464e613800e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34e5a3e9-c3e2-4c28-a279-a208435469e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01e856f-4f14-4cb4-bab6-f192e0a474a1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2c1cbfa6-00dd-4a7c-a8ac-8824ee105fe9}" ma:internalName="TaxCatchAll" ma:showField="CatchAllData" ma:web="301e856f-4f14-4cb4-bab6-f192e0a474a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155a369-30d5-4eb1-ac05-464e613800ee">
      <Terms xmlns="http://schemas.microsoft.com/office/infopath/2007/PartnerControls"/>
    </lcf76f155ced4ddcb4097134ff3c332f>
    <DocumentSetDescription xmlns="http://schemas.microsoft.com/sharepoint/v3" xsi:nil="true"/>
    <TaxCatchAll xmlns="301e856f-4f14-4cb4-bab6-f192e0a474a1" xsi:nil="true"/>
  </documentManagement>
</p:properties>
</file>

<file path=customXml/itemProps1.xml><?xml version="1.0" encoding="utf-8"?>
<ds:datastoreItem xmlns:ds="http://schemas.openxmlformats.org/officeDocument/2006/customXml" ds:itemID="{A8B4F7E1-D8C5-4ED0-AB7B-27AB05E2E000}"/>
</file>

<file path=customXml/itemProps2.xml><?xml version="1.0" encoding="utf-8"?>
<ds:datastoreItem xmlns:ds="http://schemas.openxmlformats.org/officeDocument/2006/customXml" ds:itemID="{7C397428-5C21-45E4-A14A-AF3AE0CAA79F}"/>
</file>

<file path=customXml/itemProps3.xml><?xml version="1.0" encoding="utf-8"?>
<ds:datastoreItem xmlns:ds="http://schemas.openxmlformats.org/officeDocument/2006/customXml" ds:itemID="{8F8AA908-7D0A-48F2-8492-0CADF8444633}"/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1939</TotalTime>
  <Words>1369</Words>
  <Application>Microsoft Office PowerPoint</Application>
  <PresentationFormat>On-screen Show (4:3)</PresentationFormat>
  <Paragraphs>130</Paragraphs>
  <Slides>15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     Identifying and addressing discrimination: what public law can do.      Clare Hayes - solicitor   Raj Desai - barrister </vt:lpstr>
      <vt:lpstr>Introduction </vt:lpstr>
      <vt:lpstr>Setting the scene</vt:lpstr>
      <vt:lpstr>The main legal frameworks</vt:lpstr>
      <vt:lpstr>Types of discrimination </vt:lpstr>
      <vt:lpstr>Direct discrimination</vt:lpstr>
      <vt:lpstr>Indirect discrimination</vt:lpstr>
      <vt:lpstr>Duty to make reasonable adjustments </vt:lpstr>
      <vt:lpstr>Public sector equality duty</vt:lpstr>
      <vt:lpstr>Bringing a case (I)</vt:lpstr>
      <vt:lpstr>Bringing a case (II)</vt:lpstr>
      <vt:lpstr>Funding </vt:lpstr>
      <vt:lpstr>Alternative remedies and settling without trial</vt:lpstr>
      <vt:lpstr>The “PAP” project </vt:lpstr>
      <vt:lpstr>THE solution 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Domestic violence: The nature and scale of the problem</dc:title>
  <dc:creator>sarah</dc:creator>
  <cp:lastModifiedBy>Rajendra Desai</cp:lastModifiedBy>
  <cp:revision>122</cp:revision>
  <cp:lastPrinted>2019-04-01T13:29:17Z</cp:lastPrinted>
  <dcterms:created xsi:type="dcterms:W3CDTF">2015-10-09T13:29:55Z</dcterms:created>
  <dcterms:modified xsi:type="dcterms:W3CDTF">2024-04-16T08:13:13Z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0x010100712ACE1B8981554C8C9C3E77AF6D6282</vt:lpwstr>
  </property>
</Properties>
</file>