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5" r:id="rId5"/>
    <p:sldId id="419" r:id="rId6"/>
    <p:sldId id="424" r:id="rId7"/>
    <p:sldId id="414" r:id="rId8"/>
    <p:sldId id="425" r:id="rId9"/>
    <p:sldId id="427" r:id="rId10"/>
    <p:sldId id="413" r:id="rId11"/>
    <p:sldId id="296" r:id="rId12"/>
    <p:sldId id="422" r:id="rId13"/>
    <p:sldId id="428" r:id="rId14"/>
    <p:sldId id="415" r:id="rId15"/>
    <p:sldId id="429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CCE1C-DEF7-7D63-160E-E3A3717649BC}" v="15" dt="2024-04-15T07:17:46.621"/>
    <p1510:client id="{94B21DEB-4148-4C14-BBD7-199F4251E7FD}" v="52" dt="2024-04-15T11:32:05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2E0CB-E692-4643-A4D4-217EB2E2AA9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B4D90-2FB1-4240-9DB0-30A20BF8C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0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61D9F-DE63-4848-B5BB-71A93278F4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35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LASPO, Advice deserts, Capacity of providers, Poor public authority decision-making, Lack of legal literacy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CELC’s approach to giving law back to community developed through delivery of varied projects aimed at helping us target legal advice and support to those who need it most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Outreach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Syrian Project, </a:t>
            </a:r>
            <a:r>
              <a:rPr lang="en-GB" sz="1200" b="0" i="1" dirty="0" err="1">
                <a:ea typeface="Montserrat" panose="00000500000000000000" pitchFamily="2" charset="0"/>
                <a:cs typeface="Montserrat" panose="00000500000000000000" pitchFamily="2" charset="0"/>
              </a:rPr>
              <a:t>MiFriendly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 Cities, Kids in Need of Defence, 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PLE with organisations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Benefits Aware, the MAC (Mother and Child) Project,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systems change within public authorities –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Ignite, SPLC 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EA to talk re one project in particular that considered on existing learning, built on, developed and then solidified our thinking on this.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61D9F-DE63-4848-B5BB-71A93278F4B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30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LASPO, Advice deserts, Capacity of providers, Poor public authority decision-making, Lack of legal literacy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CELC’s approach to giving law back to community developed through delivery of varied projects aimed at helping us target legal advice and support to those who need it most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Outreach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Syrian Project, </a:t>
            </a:r>
            <a:r>
              <a:rPr lang="en-GB" sz="1200" b="0" i="1" dirty="0" err="1">
                <a:ea typeface="Montserrat" panose="00000500000000000000" pitchFamily="2" charset="0"/>
                <a:cs typeface="Montserrat" panose="00000500000000000000" pitchFamily="2" charset="0"/>
              </a:rPr>
              <a:t>MiFriendly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 Cities, Kids in Need of Defence, 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PLE with organisations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Benefits Aware, the MAC (Mother and Child) Project,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systems change within public authorities –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Ignite, SPLC 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EA to talk re one project in particular that considered on existing learning, built on, developed and then solidified our thinking on this.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61D9F-DE63-4848-B5BB-71A93278F4B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5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LASPO, Advice deserts, Capacity of providers, Poor public authority decision-making, Lack of legal literacy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CELC’s approach to giving law back to community developed through delivery of varied projects aimed at helping us target legal advice and support to those who need it most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Outreach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Syrian Project, </a:t>
            </a:r>
            <a:r>
              <a:rPr lang="en-GB" sz="1200" b="0" i="1" dirty="0" err="1">
                <a:ea typeface="Montserrat" panose="00000500000000000000" pitchFamily="2" charset="0"/>
                <a:cs typeface="Montserrat" panose="00000500000000000000" pitchFamily="2" charset="0"/>
              </a:rPr>
              <a:t>MiFriendly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 Cities, Kids in Need of Defence, 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PLE with organisations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Benefits Aware, the MAC (Mother and Child) Project,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systems change within public authorities –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Ignite, SPLC 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EA to talk re one project in particular that considered on existing learning, built on, developed and then solidified our thinking on this.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61D9F-DE63-4848-B5BB-71A93278F4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LASPO, Advice deserts, Capacity of providers, Poor public authority decision-making, Lack of legal literacy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CELC’s approach to giving law back to community developed through delivery of varied projects aimed at helping us target legal advice and support to those who need it most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Outreach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Syrian Project, </a:t>
            </a:r>
            <a:r>
              <a:rPr lang="en-GB" sz="1200" b="0" i="1" dirty="0" err="1">
                <a:ea typeface="Montserrat" panose="00000500000000000000" pitchFamily="2" charset="0"/>
                <a:cs typeface="Montserrat" panose="00000500000000000000" pitchFamily="2" charset="0"/>
              </a:rPr>
              <a:t>MiFriendly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 Cities, Kids in Need of Defence, 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PLE with organisations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Benefits Aware, the MAC (Mother and Child) Project,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systems change within public authorities –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Ignite, SPLC 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EA to talk re one project in particular that considered on existing learning, built on, developed and then solidified our thinking on this.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61D9F-DE63-4848-B5BB-71A93278F4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LASPO, Advice deserts, Capacity of providers, Poor public authority decision-making, Lack of legal literacy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CELC’s approach to giving law back to community developed through delivery of varied projects aimed at helping us target legal advice and support to those who need it most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Outreach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Syrian Project, </a:t>
            </a:r>
            <a:r>
              <a:rPr lang="en-GB" sz="1200" b="0" i="1" dirty="0" err="1">
                <a:ea typeface="Montserrat" panose="00000500000000000000" pitchFamily="2" charset="0"/>
                <a:cs typeface="Montserrat" panose="00000500000000000000" pitchFamily="2" charset="0"/>
              </a:rPr>
              <a:t>MiFriendly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 Cities, Kids in Need of Defence, 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PLE with organisations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Benefits Aware, the MAC (Mother and Child) Project,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systems change within public authorities –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Ignite, SPLC 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EA to talk re one project in particular that considered on existing learning, built on, developed and then solidified our thinking on this.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61D9F-DE63-4848-B5BB-71A93278F4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64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LASPO, Advice deserts, Capacity of providers, Poor public authority decision-making, Lack of legal literacy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CELC’s approach to giving law back to community developed through delivery of varied projects aimed at helping us target legal advice and support to those who need it most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Outreach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Syrian Project, </a:t>
            </a:r>
            <a:r>
              <a:rPr lang="en-GB" sz="1200" b="0" i="1" dirty="0" err="1">
                <a:ea typeface="Montserrat" panose="00000500000000000000" pitchFamily="2" charset="0"/>
                <a:cs typeface="Montserrat" panose="00000500000000000000" pitchFamily="2" charset="0"/>
              </a:rPr>
              <a:t>MiFriendly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 Cities, Kids in Need of Defence, 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PLE with organisations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Benefits Aware, the MAC (Mother and Child) Project,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systems change within public authorities –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Ignite, SPLC 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EA to talk re one project in particular that considered on existing learning, built on, developed and then solidified our thinking on this.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61D9F-DE63-4848-B5BB-71A93278F4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220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Based on our learning – we’ve changed the way we work. We no longer want to be custodians of the law – gatekeepers of knowledge. Recognize the power imbalance between those who know the law and those who need its protection.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CELC developed a new strategy – Rights in Community – where we now seek to generate access to justice -  by giving law back to community – in all our activities.  Our new vision is to create….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61D9F-DE63-4848-B5BB-71A93278F4B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80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197D1-CDAF-4BC4-B227-4D1C290B74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5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LASPO, Advice deserts, Capacity of providers, Poor public authority decision-making, Lack of legal literacy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CELC’s approach to giving law back to community developed through delivery of varied projects aimed at helping us target legal advice and support to those who need it most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Outreach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Syrian Project, </a:t>
            </a:r>
            <a:r>
              <a:rPr lang="en-GB" sz="1200" b="0" i="1" dirty="0" err="1">
                <a:ea typeface="Montserrat" panose="00000500000000000000" pitchFamily="2" charset="0"/>
                <a:cs typeface="Montserrat" panose="00000500000000000000" pitchFamily="2" charset="0"/>
              </a:rPr>
              <a:t>MiFriendly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 Cities, Kids in Need of Defence, 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PLE with organisations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Benefits Aware, the MAC (Mother and Child) Project,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systems change within public authorities –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Ignite, SPLC 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EA to talk re one project in particular that considered on existing learning, built on, developed and then solidified our thinking on this.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61D9F-DE63-4848-B5BB-71A93278F4B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26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LASPO, Advice deserts, Capacity of providers, Poor public authority decision-making, Lack of legal literacy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200" dirty="0">
                <a:ea typeface="Montserrat" panose="00000500000000000000" pitchFamily="2" charset="0"/>
                <a:cs typeface="Montserrat" panose="00000500000000000000" pitchFamily="2" charset="0"/>
              </a:rPr>
              <a:t>CELC’s approach to giving law back to community developed through delivery of varied projects aimed at helping us target legal advice and support to those who need it most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Outreach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Syrian Project, </a:t>
            </a:r>
            <a:r>
              <a:rPr lang="en-GB" sz="1200" b="0" i="1" dirty="0" err="1">
                <a:ea typeface="Montserrat" panose="00000500000000000000" pitchFamily="2" charset="0"/>
                <a:cs typeface="Montserrat" panose="00000500000000000000" pitchFamily="2" charset="0"/>
              </a:rPr>
              <a:t>MiFriendly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 Cities, Kids in Need of Defence, 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PLE with organisations -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Benefits Aware, the MAC (Mother and Child) Project, </a:t>
            </a:r>
            <a:r>
              <a:rPr lang="en-GB" sz="1200" b="1" i="1" dirty="0">
                <a:ea typeface="Montserrat" panose="00000500000000000000" pitchFamily="2" charset="0"/>
                <a:cs typeface="Montserrat" panose="00000500000000000000" pitchFamily="2" charset="0"/>
              </a:rPr>
              <a:t>systems change within public authorities – </a:t>
            </a: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Ignite, SPLC 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0" i="1" dirty="0">
                <a:ea typeface="Montserrat" panose="00000500000000000000" pitchFamily="2" charset="0"/>
                <a:cs typeface="Montserrat" panose="00000500000000000000" pitchFamily="2" charset="0"/>
              </a:rPr>
              <a:t>EA to talk re one project in particular that considered on existing learning, built on, developed and then solidified our thinking on this.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61D9F-DE63-4848-B5BB-71A93278F4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7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B500-32D3-DF6B-5D14-22DC21516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A461E-109B-7FBF-DA4E-89D47B62F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D2931-9876-A2B0-BD93-5638CB1D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11F7-BD44-42D1-B571-B39FF9C7860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E7288-D2E5-32A9-26C5-B42CE36D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5194B-FFBC-51A4-B45C-9AF5BDF0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397C-843B-4FE9-B578-F46A0244C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0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56D79-9F26-77D1-3525-8B0C53FC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8D622-AA93-4085-6268-D3E61A240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81B8-5207-F6E4-68C2-0CCD4CB5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11F7-BD44-42D1-B571-B39FF9C7860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32E89-5C4F-6680-F429-2603580C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A7DF4-59D3-768F-CBEC-E473B871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397C-843B-4FE9-B578-F46A0244C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4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A295DA-E416-E77E-1C5E-635534729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94751-DA44-BAB5-3F05-7BE675ADC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48FFB-B914-F7B5-F051-6EF9E85B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11F7-BD44-42D1-B571-B39FF9C7860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6C69C-4140-6CDF-4DB3-474224F2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3F5E1-C9F8-A073-CCBE-1BA10273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397C-843B-4FE9-B578-F46A0244C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1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F435-6B40-99D1-B2F9-B5A23F94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D21F-C4F7-C91F-7A3D-AA570EB6D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EF5B5-D969-2995-06AD-3F09BB93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11F7-BD44-42D1-B571-B39FF9C7860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72106-F9DA-A543-BF48-1EEA1A42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C5B22-636C-44A2-6FA4-53A15F17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397C-843B-4FE9-B578-F46A0244C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8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105E-1597-9E16-15AD-F439B5DF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5CA28-BC5F-D68D-3D49-F1DD222BF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14B92-2567-0630-22C5-A7444ABF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11F7-BD44-42D1-B571-B39FF9C7860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ADA41-F588-C7DB-45BE-4A29FC7E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88927-1814-67D2-0F21-588C5D08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397C-843B-4FE9-B578-F46A0244C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7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2526-3EFF-4593-21C1-CA05E67B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267B7-304F-5B77-5C4A-07B25728A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63B0D-36D7-0384-E38A-B0CA6496F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5FBB3-EB00-C9FD-FBC3-1309CA0B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11F7-BD44-42D1-B571-B39FF9C7860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6B587-7E27-1F41-CF0C-834A3247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7FDB7-42A8-3D41-06FC-383B3948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397C-843B-4FE9-B578-F46A0244C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34DB-1DD1-9AF1-E49C-29491740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108B6-C348-1CB6-72B8-0E0500803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27CCE-006D-EB6E-DF3B-B618B549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25F63-CADC-5467-081A-8970DEF02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5E724-48BD-55D2-B722-E6D9E1881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7DB1FD-8E54-D536-6C86-A9CFEADD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11F7-BD44-42D1-B571-B39FF9C7860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3C175-97DD-A901-C632-86C7A5B4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32584-EB83-4DA8-8ABB-20692AF8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397C-843B-4FE9-B578-F46A0244C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82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69EA-15FB-7739-96AD-35E52740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91FDDE-64C1-F461-9843-95C9D8E9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11F7-BD44-42D1-B571-B39FF9C7860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7E365-35CE-0F3C-D237-D9A5BC4A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439C3-1B96-3EE8-6FF5-7894AC76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397C-843B-4FE9-B578-F46A0244C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0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14963F-60E7-889D-AEEB-E1644EDA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11F7-BD44-42D1-B571-B39FF9C7860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EBDDF-3C8C-9292-BD85-97A47ACA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73020-A2B6-698D-5F73-7FC415D9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397C-843B-4FE9-B578-F46A0244C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D6C0B-E49E-B2FD-4AE1-ED1F8D65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8CF87-D46C-C9E1-D04D-DAC6148C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90A64-2FC0-7480-0C9D-5F4D0D754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38A52-9185-CABB-D16F-4A515B901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11F7-BD44-42D1-B571-B39FF9C7860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2F9B3-2B6B-0512-1101-97EB312C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D8B01-2DB1-623F-17CC-277C9B1E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397C-843B-4FE9-B578-F46A0244C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73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6FE3-2D17-E6AD-5B80-DA8C6ED09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9752EC-4D3D-4B64-71C3-42511E575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C3781-8AA0-33FB-AD6B-FEAA5C591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4A7B9-50A2-EC51-6ECE-84C5BA81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11F7-BD44-42D1-B571-B39FF9C7860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3AFA7-58A5-B31D-996F-06BC0327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D2A9C-555D-B7F3-01DC-B3A2DE5C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397C-843B-4FE9-B578-F46A0244C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66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60F78-6E5B-E787-97FE-F3767B28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FFBA6-8650-5C0D-8FC3-46E1F543F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2FE63-05B4-4696-C46F-CFD908145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11F7-BD44-42D1-B571-B39FF9C7860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19AD2-D26D-48B9-9439-93A045766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66EC1-AE9E-C12D-AE93-AD14B3C74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397C-843B-4FE9-B578-F46A0244C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5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knowlaw.i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tp9Xb8IwjA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13" Type="http://schemas.openxmlformats.org/officeDocument/2006/relationships/hyperlink" Target="https://osintcurio.us/2018/12/17/thank-you-printer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://edutechdebate.org/massive-open-online-courses/the-importance-of-context-and-human-factor-in-mooc-education/" TargetMode="External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7.jpg"/><Relationship Id="rId5" Type="http://schemas.openxmlformats.org/officeDocument/2006/relationships/hyperlink" Target="https://creativecommons.org/licenses/by/3.0/" TargetMode="External"/><Relationship Id="rId15" Type="http://schemas.openxmlformats.org/officeDocument/2006/relationships/image" Target="../media/image9.jpeg"/><Relationship Id="rId10" Type="http://schemas.openxmlformats.org/officeDocument/2006/relationships/hyperlink" Target="https://www.newgrounds.com/audio/listen/1018395" TargetMode="External"/><Relationship Id="rId4" Type="http://schemas.openxmlformats.org/officeDocument/2006/relationships/hyperlink" Target="http://whatislove-2010.blogspot.com/2012_08_01_archive.html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13" Type="http://schemas.openxmlformats.org/officeDocument/2006/relationships/hyperlink" Target="https://osintcurio.us/2018/12/17/thank-you-printer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://edutechdebate.org/massive-open-online-courses/the-importance-of-context-and-human-factor-in-mooc-education/" TargetMode="External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7.jpg"/><Relationship Id="rId5" Type="http://schemas.openxmlformats.org/officeDocument/2006/relationships/hyperlink" Target="https://creativecommons.org/licenses/by/3.0/" TargetMode="External"/><Relationship Id="rId15" Type="http://schemas.openxmlformats.org/officeDocument/2006/relationships/image" Target="../media/image9.jpeg"/><Relationship Id="rId10" Type="http://schemas.openxmlformats.org/officeDocument/2006/relationships/hyperlink" Target="https://www.newgrounds.com/audio/listen/1018395" TargetMode="External"/><Relationship Id="rId4" Type="http://schemas.openxmlformats.org/officeDocument/2006/relationships/hyperlink" Target="http://whatislove-2010.blogspot.com/2012_08_01_archive.html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logo&#10;&#10;Description automatically generated">
            <a:extLst>
              <a:ext uri="{FF2B5EF4-FFF2-40B4-BE49-F238E27FC236}">
                <a16:creationId xmlns:a16="http://schemas.microsoft.com/office/drawing/2014/main" id="{35818E3B-3B72-4574-A16A-BA9CF09D3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38" y="245202"/>
            <a:ext cx="2569888" cy="8848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CC9638-72F7-4647-8C7A-77722FF86878}"/>
              </a:ext>
            </a:extLst>
          </p:cNvPr>
          <p:cNvSpPr/>
          <p:nvPr/>
        </p:nvSpPr>
        <p:spPr>
          <a:xfrm>
            <a:off x="0" y="0"/>
            <a:ext cx="6054436" cy="6858000"/>
          </a:xfrm>
          <a:prstGeom prst="rect">
            <a:avLst/>
          </a:prstGeom>
          <a:solidFill>
            <a:srgbClr val="4A94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3480E-03C6-41A3-9F0A-76E98E7F2D1C}"/>
              </a:ext>
            </a:extLst>
          </p:cNvPr>
          <p:cNvSpPr txBox="1"/>
          <p:nvPr/>
        </p:nvSpPr>
        <p:spPr>
          <a:xfrm>
            <a:off x="6637066" y="2788781"/>
            <a:ext cx="529643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i="1" dirty="0"/>
              <a:t>Community Legal Strategies: Activating Rights through PLE &amp; Partnerships</a:t>
            </a:r>
            <a:endParaRPr lang="en-US" sz="3600" b="1" i="1" dirty="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D6E5F-53C9-44E5-8F63-331DE0FE19F9}"/>
              </a:ext>
            </a:extLst>
          </p:cNvPr>
          <p:cNvSpPr txBox="1"/>
          <p:nvPr/>
        </p:nvSpPr>
        <p:spPr>
          <a:xfrm>
            <a:off x="1685998" y="2782669"/>
            <a:ext cx="3418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i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F1218-B576-4149-8443-9914E6C5BF18}"/>
              </a:ext>
            </a:extLst>
          </p:cNvPr>
          <p:cNvSpPr txBox="1"/>
          <p:nvPr/>
        </p:nvSpPr>
        <p:spPr>
          <a:xfrm>
            <a:off x="6382513" y="6019577"/>
            <a:ext cx="555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Emma Austin, Rights in Community Strategy Lead, CELC</a:t>
            </a:r>
          </a:p>
          <a:p>
            <a:pPr algn="r"/>
            <a:r>
              <a:rPr lang="en-US" b="1" dirty="0"/>
              <a:t>Naomi Madden, Director of Projects, Grapevine</a:t>
            </a:r>
          </a:p>
        </p:txBody>
      </p:sp>
      <p:pic>
        <p:nvPicPr>
          <p:cNvPr id="4" name="Picture 3" descr="A picture containing text, outdoor, old, several&#10;&#10;Description automatically generated">
            <a:extLst>
              <a:ext uri="{FF2B5EF4-FFF2-40B4-BE49-F238E27FC236}">
                <a16:creationId xmlns:a16="http://schemas.microsoft.com/office/drawing/2014/main" id="{BF09DA95-CA71-BD2F-FA90-47B42282F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3253" y="1321938"/>
            <a:ext cx="4091011" cy="40910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D2811-3005-17BD-C5A0-F709B021B95E}"/>
              </a:ext>
            </a:extLst>
          </p:cNvPr>
          <p:cNvSpPr txBox="1"/>
          <p:nvPr/>
        </p:nvSpPr>
        <p:spPr>
          <a:xfrm>
            <a:off x="209234" y="6550492"/>
            <a:ext cx="4091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 tooltip="https://knowlaw.in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5" tooltip="https://creativecommons.org/licenses/by-nc-sa/3.0/"/>
              </a:rPr>
              <a:t>CC BY-SA-NC</a:t>
            </a:r>
            <a:endParaRPr lang="en-GB" sz="900" dirty="0"/>
          </a:p>
        </p:txBody>
      </p:sp>
      <p:pic>
        <p:nvPicPr>
          <p:cNvPr id="3" name="Picture 2" descr="Grapevine logo">
            <a:extLst>
              <a:ext uri="{FF2B5EF4-FFF2-40B4-BE49-F238E27FC236}">
                <a16:creationId xmlns:a16="http://schemas.microsoft.com/office/drawing/2014/main" id="{731F714A-98C6-0C08-9D60-721FD7733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477" y="133610"/>
            <a:ext cx="2770496" cy="860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07F0F3-87B4-0A96-6485-3925DE2D1805}"/>
              </a:ext>
            </a:extLst>
          </p:cNvPr>
          <p:cNvSpPr txBox="1"/>
          <p:nvPr/>
        </p:nvSpPr>
        <p:spPr>
          <a:xfrm>
            <a:off x="6382514" y="1616113"/>
            <a:ext cx="555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PLP Discrimination Conference 2024</a:t>
            </a:r>
          </a:p>
        </p:txBody>
      </p:sp>
    </p:spTree>
    <p:extLst>
      <p:ext uri="{BB962C8B-B14F-4D97-AF65-F5344CB8AC3E}">
        <p14:creationId xmlns:p14="http://schemas.microsoft.com/office/powerpoint/2010/main" val="579954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9C854C-AF7F-42D2-BEF8-0F25842C31ED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4A948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i="1" dirty="0"/>
              <a:t>PLE and Partnerships in Action</a:t>
            </a:r>
          </a:p>
          <a:p>
            <a:r>
              <a:rPr lang="en-GB" sz="4800" i="1" dirty="0"/>
              <a:t>- CELC and Grapevine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4B9689-9C0C-482C-9B58-E739B13568A4}"/>
              </a:ext>
            </a:extLst>
          </p:cNvPr>
          <p:cNvGrpSpPr/>
          <p:nvPr/>
        </p:nvGrpSpPr>
        <p:grpSpPr>
          <a:xfrm>
            <a:off x="7989902" y="-1196"/>
            <a:ext cx="4202097" cy="1323975"/>
            <a:chOff x="7608161" y="-8878"/>
            <a:chExt cx="4583838" cy="1371596"/>
          </a:xfrm>
          <a:solidFill>
            <a:schemeClr val="bg1"/>
          </a:solidFill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19E101B0-A878-4339-A69F-746EC1454939}"/>
                </a:ext>
              </a:extLst>
            </p:cNvPr>
            <p:cNvSpPr/>
            <p:nvPr/>
          </p:nvSpPr>
          <p:spPr>
            <a:xfrm rot="10800000">
              <a:off x="7608161" y="-8878"/>
              <a:ext cx="684424" cy="1371596"/>
            </a:xfrm>
            <a:prstGeom prst="flowChartDelay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8403AE-16BE-4FAC-A9E7-8B4650D58528}"/>
                </a:ext>
              </a:extLst>
            </p:cNvPr>
            <p:cNvSpPr/>
            <p:nvPr/>
          </p:nvSpPr>
          <p:spPr>
            <a:xfrm>
              <a:off x="8229598" y="-8878"/>
              <a:ext cx="3962401" cy="137159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D5A871F-5710-4D56-AC7B-01A825DE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49" y="140916"/>
            <a:ext cx="3004990" cy="1039749"/>
          </a:xfrm>
          <a:prstGeom prst="rect">
            <a:avLst/>
          </a:prstGeom>
          <a:solidFill>
            <a:srgbClr val="273F73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689185-A19C-4AC7-925B-57FDA500A041}"/>
              </a:ext>
            </a:extLst>
          </p:cNvPr>
          <p:cNvSpPr txBox="1"/>
          <p:nvPr/>
        </p:nvSpPr>
        <p:spPr>
          <a:xfrm>
            <a:off x="181978" y="1463695"/>
            <a:ext cx="1171464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Mutual Respect </a:t>
            </a:r>
            <a:r>
              <a:rPr lang="en-GB" sz="2600" dirty="0">
                <a:ea typeface="Montserrat" panose="00000500000000000000" pitchFamily="2" charset="0"/>
                <a:cs typeface="Montserrat" panose="00000500000000000000" pitchFamily="2" charset="0"/>
              </a:rPr>
              <a:t>and</a:t>
            </a: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 aligned values.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Listening</a:t>
            </a:r>
            <a:r>
              <a:rPr lang="en-GB" sz="2600" dirty="0">
                <a:ea typeface="Montserrat" panose="00000500000000000000" pitchFamily="2" charset="0"/>
                <a:cs typeface="Montserrat" panose="00000500000000000000" pitchFamily="2" charset="0"/>
              </a:rPr>
              <a:t> to partner about </a:t>
            </a: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emerging problems/patterns. Respecting knowledge, skill and expertise.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Increasing rights awareness </a:t>
            </a:r>
            <a:r>
              <a:rPr lang="en-GB" sz="2600" dirty="0">
                <a:ea typeface="Montserrat" panose="00000500000000000000" pitchFamily="2" charset="0"/>
                <a:cs typeface="Montserrat" panose="00000500000000000000" pitchFamily="2" charset="0"/>
              </a:rPr>
              <a:t>– through targeted programmes of work, training, shared resources, toolkits, crib sheets etc.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Legal capability-building of partner – </a:t>
            </a:r>
            <a:r>
              <a:rPr lang="en-GB" sz="2600" dirty="0">
                <a:ea typeface="Montserrat" panose="00000500000000000000" pitchFamily="2" charset="0"/>
                <a:cs typeface="Montserrat" panose="00000500000000000000" pitchFamily="2" charset="0"/>
              </a:rPr>
              <a:t>through second-tier support and advice.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600" dirty="0">
                <a:ea typeface="Montserrat" panose="00000500000000000000" pitchFamily="2" charset="0"/>
                <a:cs typeface="Montserrat" panose="00000500000000000000" pitchFamily="2" charset="0"/>
              </a:rPr>
              <a:t>Ongoing </a:t>
            </a: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legal rights embedding work </a:t>
            </a:r>
            <a:r>
              <a:rPr lang="en-GB" sz="2600" dirty="0">
                <a:ea typeface="Montserrat" panose="00000500000000000000" pitchFamily="2" charset="0"/>
                <a:cs typeface="Montserrat" panose="00000500000000000000" pitchFamily="2" charset="0"/>
              </a:rPr>
              <a:t>to support partner to </a:t>
            </a: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improve response to presenting problems to reflect role of rights</a:t>
            </a:r>
            <a:r>
              <a:rPr lang="en-GB" sz="2600" dirty="0">
                <a:ea typeface="Montserrat" panose="00000500000000000000" pitchFamily="2" charset="0"/>
                <a:cs typeface="Montserrat" panose="00000500000000000000" pitchFamily="2" charset="0"/>
              </a:rPr>
              <a:t>, take </a:t>
            </a: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early actions </a:t>
            </a:r>
            <a:r>
              <a:rPr lang="en-GB" sz="2600" dirty="0">
                <a:ea typeface="Montserrat" panose="00000500000000000000" pitchFamily="2" charset="0"/>
                <a:cs typeface="Montserrat" panose="00000500000000000000" pitchFamily="2" charset="0"/>
              </a:rPr>
              <a:t>to activate/enforce rights </a:t>
            </a: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to avoid </a:t>
            </a:r>
            <a:r>
              <a:rPr lang="en-GB" sz="2600" b="1" i="1" dirty="0">
                <a:ea typeface="Montserrat" panose="00000500000000000000" pitchFamily="2" charset="0"/>
                <a:cs typeface="Montserrat" panose="00000500000000000000" pitchFamily="2" charset="0"/>
              </a:rPr>
              <a:t>“avalanche of issues”, </a:t>
            </a: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preventative work </a:t>
            </a:r>
            <a:r>
              <a:rPr lang="en-GB" sz="2600" dirty="0">
                <a:ea typeface="Montserrat" panose="00000500000000000000" pitchFamily="2" charset="0"/>
                <a:cs typeface="Montserrat" panose="00000500000000000000" pitchFamily="2" charset="0"/>
              </a:rPr>
              <a:t>and identify </a:t>
            </a: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boundaries where specialist input needed</a:t>
            </a:r>
            <a:r>
              <a:rPr lang="en-GB" sz="2600" dirty="0">
                <a:ea typeface="Montserrat" panose="00000500000000000000" pitchFamily="2" charset="0"/>
                <a:cs typeface="Montserrat" panose="000005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Bringing wider partners together </a:t>
            </a:r>
            <a:r>
              <a:rPr lang="en-GB" sz="2600" dirty="0">
                <a:ea typeface="Montserrat" panose="00000500000000000000" pitchFamily="2" charset="0"/>
                <a:cs typeface="Montserrat" panose="00000500000000000000" pitchFamily="2" charset="0"/>
              </a:rPr>
              <a:t>around issues of shared concern to develop </a:t>
            </a: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coordinated responses</a:t>
            </a:r>
            <a:r>
              <a:rPr lang="en-GB" sz="2600" dirty="0">
                <a:ea typeface="Montserrat" panose="00000500000000000000" pitchFamily="2" charset="0"/>
                <a:cs typeface="Montserrat" panose="00000500000000000000" pitchFamily="2" charset="0"/>
              </a:rPr>
              <a:t>, </a:t>
            </a: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pool resources</a:t>
            </a:r>
            <a:r>
              <a:rPr lang="en-GB" sz="2600" dirty="0">
                <a:ea typeface="Montserrat" panose="00000500000000000000" pitchFamily="2" charset="0"/>
                <a:cs typeface="Montserrat" panose="00000500000000000000" pitchFamily="2" charset="0"/>
              </a:rPr>
              <a:t> and </a:t>
            </a:r>
            <a:r>
              <a:rPr lang="en-GB" sz="2600" b="1" dirty="0">
                <a:ea typeface="Montserrat" panose="00000500000000000000" pitchFamily="2" charset="0"/>
                <a:cs typeface="Montserrat" panose="00000500000000000000" pitchFamily="2" charset="0"/>
              </a:rPr>
              <a:t>maximise impact </a:t>
            </a:r>
            <a:r>
              <a:rPr lang="en-GB" sz="2600" dirty="0">
                <a:ea typeface="Montserrat" panose="00000500000000000000" pitchFamily="2" charset="0"/>
                <a:cs typeface="Montserrat" panose="00000500000000000000" pitchFamily="2" charset="0"/>
              </a:rPr>
              <a:t>(e.g. Poverty Alliance).</a:t>
            </a:r>
          </a:p>
        </p:txBody>
      </p:sp>
    </p:spTree>
    <p:extLst>
      <p:ext uri="{BB962C8B-B14F-4D97-AF65-F5344CB8AC3E}">
        <p14:creationId xmlns:p14="http://schemas.microsoft.com/office/powerpoint/2010/main" val="425685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9C854C-AF7F-42D2-BEF8-0F25842C31ED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4A948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i="1" dirty="0"/>
              <a:t>Examples of Rights Resources </a:t>
            </a:r>
          </a:p>
          <a:p>
            <a:r>
              <a:rPr lang="en-GB" sz="4800" i="1" dirty="0"/>
              <a:t>- How Grapevine Use These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4B9689-9C0C-482C-9B58-E739B13568A4}"/>
              </a:ext>
            </a:extLst>
          </p:cNvPr>
          <p:cNvGrpSpPr/>
          <p:nvPr/>
        </p:nvGrpSpPr>
        <p:grpSpPr>
          <a:xfrm>
            <a:off x="7989902" y="-1196"/>
            <a:ext cx="4202097" cy="1323975"/>
            <a:chOff x="7608161" y="-8878"/>
            <a:chExt cx="4583838" cy="1371596"/>
          </a:xfrm>
          <a:solidFill>
            <a:schemeClr val="bg1"/>
          </a:solidFill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19E101B0-A878-4339-A69F-746EC1454939}"/>
                </a:ext>
              </a:extLst>
            </p:cNvPr>
            <p:cNvSpPr/>
            <p:nvPr/>
          </p:nvSpPr>
          <p:spPr>
            <a:xfrm rot="10800000">
              <a:off x="7608161" y="-8878"/>
              <a:ext cx="684424" cy="1371596"/>
            </a:xfrm>
            <a:prstGeom prst="flowChartDelay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8403AE-16BE-4FAC-A9E7-8B4650D58528}"/>
                </a:ext>
              </a:extLst>
            </p:cNvPr>
            <p:cNvSpPr/>
            <p:nvPr/>
          </p:nvSpPr>
          <p:spPr>
            <a:xfrm>
              <a:off x="8229598" y="-8878"/>
              <a:ext cx="3962401" cy="137159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D5A871F-5710-4D56-AC7B-01A825DE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49" y="140916"/>
            <a:ext cx="3004990" cy="1039749"/>
          </a:xfrm>
          <a:prstGeom prst="rect">
            <a:avLst/>
          </a:prstGeom>
          <a:solidFill>
            <a:srgbClr val="273F73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99F541-CC41-E13B-EFFF-41FAABB2161C}"/>
              </a:ext>
            </a:extLst>
          </p:cNvPr>
          <p:cNvSpPr txBox="1"/>
          <p:nvPr/>
        </p:nvSpPr>
        <p:spPr>
          <a:xfrm>
            <a:off x="181978" y="1463695"/>
            <a:ext cx="117146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200" dirty="0">
                <a:ea typeface="Montserrat" panose="00000500000000000000" pitchFamily="2" charset="0"/>
                <a:cs typeface="Montserrat" panose="00000500000000000000" pitchFamily="2" charset="0"/>
              </a:rPr>
              <a:t>Rights Cards</a:t>
            </a:r>
          </a:p>
          <a:p>
            <a:pPr algn="just"/>
            <a:endParaRPr lang="en-GB" sz="3200" dirty="0"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200" dirty="0">
                <a:ea typeface="Montserrat" panose="00000500000000000000" pitchFamily="2" charset="0"/>
                <a:cs typeface="Montserrat" panose="00000500000000000000" pitchFamily="2" charset="0"/>
              </a:rPr>
              <a:t>Care Act Assessment Support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3200" dirty="0"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200" dirty="0">
                <a:ea typeface="Montserrat" panose="00000500000000000000" pitchFamily="2" charset="0"/>
                <a:cs typeface="Montserrat" panose="00000500000000000000" pitchFamily="2" charset="0"/>
              </a:rPr>
              <a:t>Annual Health Check Up Information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3200" dirty="0"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200" dirty="0">
                <a:ea typeface="Montserrat" panose="00000500000000000000" pitchFamily="2" charset="0"/>
                <a:cs typeface="Montserrat" panose="00000500000000000000" pitchFamily="2" charset="0"/>
              </a:rPr>
              <a:t>Financial Independence film</a:t>
            </a:r>
          </a:p>
          <a:p>
            <a:pPr algn="just"/>
            <a:r>
              <a:rPr lang="en-GB" sz="20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https://www.youtube.com/watch?v=tp9Xb8IwjAU</a:t>
            </a:r>
            <a:endParaRPr lang="en-GB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endParaRPr lang="en-GB" sz="3200" dirty="0"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800" dirty="0">
              <a:ea typeface="Montserrat" panose="00000500000000000000" pitchFamily="2" charset="0"/>
              <a:cs typeface="Montserrat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F52C2-4D06-4995-2EE0-8F380AFE5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302" y="1936717"/>
            <a:ext cx="3234524" cy="1328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2874CC-5F46-09F2-ED91-28CDF8B82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718" y="4000011"/>
            <a:ext cx="2618367" cy="27885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8C2BD5-47E2-957E-82D0-804E33FAAA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4094" y="1539916"/>
            <a:ext cx="2455928" cy="345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3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9C854C-AF7F-42D2-BEF8-0F25842C31ED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4A948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i="1" dirty="0"/>
              <a:t>Impact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4B9689-9C0C-482C-9B58-E739B13568A4}"/>
              </a:ext>
            </a:extLst>
          </p:cNvPr>
          <p:cNvGrpSpPr/>
          <p:nvPr/>
        </p:nvGrpSpPr>
        <p:grpSpPr>
          <a:xfrm>
            <a:off x="7989902" y="-1196"/>
            <a:ext cx="4202097" cy="1323975"/>
            <a:chOff x="7608161" y="-8878"/>
            <a:chExt cx="4583838" cy="1371596"/>
          </a:xfrm>
          <a:solidFill>
            <a:schemeClr val="bg1"/>
          </a:solidFill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19E101B0-A878-4339-A69F-746EC1454939}"/>
                </a:ext>
              </a:extLst>
            </p:cNvPr>
            <p:cNvSpPr/>
            <p:nvPr/>
          </p:nvSpPr>
          <p:spPr>
            <a:xfrm rot="10800000">
              <a:off x="7608161" y="-8878"/>
              <a:ext cx="684424" cy="1371596"/>
            </a:xfrm>
            <a:prstGeom prst="flowChartDelay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8403AE-16BE-4FAC-A9E7-8B4650D58528}"/>
                </a:ext>
              </a:extLst>
            </p:cNvPr>
            <p:cNvSpPr/>
            <p:nvPr/>
          </p:nvSpPr>
          <p:spPr>
            <a:xfrm>
              <a:off x="8229598" y="-8878"/>
              <a:ext cx="3962401" cy="137159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D5A871F-5710-4D56-AC7B-01A825DE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49" y="140916"/>
            <a:ext cx="3004990" cy="1039749"/>
          </a:xfrm>
          <a:prstGeom prst="rect">
            <a:avLst/>
          </a:prstGeom>
          <a:solidFill>
            <a:srgbClr val="273F73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99F541-CC41-E13B-EFFF-41FAABB2161C}"/>
              </a:ext>
            </a:extLst>
          </p:cNvPr>
          <p:cNvSpPr txBox="1"/>
          <p:nvPr/>
        </p:nvSpPr>
        <p:spPr>
          <a:xfrm>
            <a:off x="181978" y="1463695"/>
            <a:ext cx="1171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800" dirty="0">
              <a:ea typeface="Montserrat" panose="00000500000000000000" pitchFamily="2" charset="0"/>
              <a:cs typeface="Montserrat" panose="000005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3A8D7F-F08E-719F-4C2B-A6257926B944}"/>
              </a:ext>
            </a:extLst>
          </p:cNvPr>
          <p:cNvSpPr/>
          <p:nvPr/>
        </p:nvSpPr>
        <p:spPr>
          <a:xfrm>
            <a:off x="6366918" y="2782956"/>
            <a:ext cx="5529709" cy="22455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/>
              <a:t>What difference does being a rights-informed /rights-based organisation make to the people Grapevine support?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49FDC-D998-966F-A14F-1D17D5ACFE01}"/>
              </a:ext>
            </a:extLst>
          </p:cNvPr>
          <p:cNvSpPr/>
          <p:nvPr/>
        </p:nvSpPr>
        <p:spPr>
          <a:xfrm>
            <a:off x="374134" y="1660169"/>
            <a:ext cx="5529709" cy="22455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/>
              <a:t>How are approaches / practices at Grapevine improved by partnership work with CELC?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795F14-A35C-A5CB-713F-BA3220861A00}"/>
              </a:ext>
            </a:extLst>
          </p:cNvPr>
          <p:cNvSpPr/>
          <p:nvPr/>
        </p:nvSpPr>
        <p:spPr>
          <a:xfrm>
            <a:off x="374134" y="4378643"/>
            <a:ext cx="5529709" cy="22455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/>
              <a:t>What advice would Grapevine give to other community </a:t>
            </a:r>
            <a:r>
              <a:rPr lang="en-GB" sz="2800" i="1"/>
              <a:t>organisations about </a:t>
            </a:r>
            <a:r>
              <a:rPr lang="en-GB" sz="2800" i="1" dirty="0"/>
              <a:t>supporting people to use legal rights?</a:t>
            </a:r>
          </a:p>
        </p:txBody>
      </p:sp>
    </p:spTree>
    <p:extLst>
      <p:ext uri="{BB962C8B-B14F-4D97-AF65-F5344CB8AC3E}">
        <p14:creationId xmlns:p14="http://schemas.microsoft.com/office/powerpoint/2010/main" val="209990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754E19-04BB-4799-B26D-1621C19AA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2" r="1" b="289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8EAAFF-594F-4A40-9388-A2BAC22C2B6F}"/>
              </a:ext>
            </a:extLst>
          </p:cNvPr>
          <p:cNvSpPr txBox="1"/>
          <p:nvPr/>
        </p:nvSpPr>
        <p:spPr>
          <a:xfrm>
            <a:off x="3630233" y="2496066"/>
            <a:ext cx="5286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Do you have any questions?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9C854C-AF7F-42D2-BEF8-0F25842C31ED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4A948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800" i="1" dirty="0">
                <a:cs typeface="Calibri"/>
              </a:rPr>
              <a:t>Who We Are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4B9689-9C0C-482C-9B58-E739B13568A4}"/>
              </a:ext>
            </a:extLst>
          </p:cNvPr>
          <p:cNvGrpSpPr/>
          <p:nvPr/>
        </p:nvGrpSpPr>
        <p:grpSpPr>
          <a:xfrm>
            <a:off x="7989902" y="-1196"/>
            <a:ext cx="4202097" cy="1323975"/>
            <a:chOff x="7608161" y="-8878"/>
            <a:chExt cx="4583838" cy="1371596"/>
          </a:xfrm>
          <a:solidFill>
            <a:schemeClr val="bg1"/>
          </a:solidFill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19E101B0-A878-4339-A69F-746EC1454939}"/>
                </a:ext>
              </a:extLst>
            </p:cNvPr>
            <p:cNvSpPr/>
            <p:nvPr/>
          </p:nvSpPr>
          <p:spPr>
            <a:xfrm rot="10800000">
              <a:off x="7608161" y="-8878"/>
              <a:ext cx="684424" cy="1371596"/>
            </a:xfrm>
            <a:prstGeom prst="flowChartDelay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8403AE-16BE-4FAC-A9E7-8B4650D58528}"/>
                </a:ext>
              </a:extLst>
            </p:cNvPr>
            <p:cNvSpPr/>
            <p:nvPr/>
          </p:nvSpPr>
          <p:spPr>
            <a:xfrm>
              <a:off x="8229598" y="-8878"/>
              <a:ext cx="3962401" cy="137159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D5A871F-5710-4D56-AC7B-01A825DE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49" y="140916"/>
            <a:ext cx="3004990" cy="1039749"/>
          </a:xfrm>
          <a:prstGeom prst="rect">
            <a:avLst/>
          </a:prstGeom>
          <a:solidFill>
            <a:srgbClr val="273F73"/>
          </a:solidFill>
        </p:spPr>
      </p:pic>
      <p:pic>
        <p:nvPicPr>
          <p:cNvPr id="3" name="Picture 2" descr="Graphical user interface, text, logo&#10;&#10;Description automatically generated">
            <a:extLst>
              <a:ext uri="{FF2B5EF4-FFF2-40B4-BE49-F238E27FC236}">
                <a16:creationId xmlns:a16="http://schemas.microsoft.com/office/drawing/2014/main" id="{0273A75B-4751-5F84-8EE9-795A433B0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1" y="3260035"/>
            <a:ext cx="5089697" cy="1752455"/>
          </a:xfrm>
          <a:prstGeom prst="rect">
            <a:avLst/>
          </a:prstGeom>
        </p:spPr>
      </p:pic>
      <p:pic>
        <p:nvPicPr>
          <p:cNvPr id="4" name="Picture 3" descr="Grapevine logo">
            <a:extLst>
              <a:ext uri="{FF2B5EF4-FFF2-40B4-BE49-F238E27FC236}">
                <a16:creationId xmlns:a16="http://schemas.microsoft.com/office/drawing/2014/main" id="{A6EABAE1-6499-BB03-D417-3B93A3E86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401" y="3127513"/>
            <a:ext cx="5304838" cy="16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4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9C854C-AF7F-42D2-BEF8-0F25842C31ED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4A948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i="1" dirty="0"/>
              <a:t>Barriers to Individuals Pursuing </a:t>
            </a:r>
          </a:p>
          <a:p>
            <a:r>
              <a:rPr lang="en-GB" sz="4400" i="1" dirty="0"/>
              <a:t>and Enforcing Their Rights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4B9689-9C0C-482C-9B58-E739B13568A4}"/>
              </a:ext>
            </a:extLst>
          </p:cNvPr>
          <p:cNvGrpSpPr/>
          <p:nvPr/>
        </p:nvGrpSpPr>
        <p:grpSpPr>
          <a:xfrm>
            <a:off x="7989902" y="-1196"/>
            <a:ext cx="4202097" cy="1323975"/>
            <a:chOff x="7608161" y="-8878"/>
            <a:chExt cx="4583838" cy="1371596"/>
          </a:xfrm>
          <a:solidFill>
            <a:schemeClr val="bg1"/>
          </a:solidFill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19E101B0-A878-4339-A69F-746EC1454939}"/>
                </a:ext>
              </a:extLst>
            </p:cNvPr>
            <p:cNvSpPr/>
            <p:nvPr/>
          </p:nvSpPr>
          <p:spPr>
            <a:xfrm rot="10800000">
              <a:off x="7608161" y="-8878"/>
              <a:ext cx="684424" cy="1371596"/>
            </a:xfrm>
            <a:prstGeom prst="flowChartDelay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8403AE-16BE-4FAC-A9E7-8B4650D58528}"/>
                </a:ext>
              </a:extLst>
            </p:cNvPr>
            <p:cNvSpPr/>
            <p:nvPr/>
          </p:nvSpPr>
          <p:spPr>
            <a:xfrm>
              <a:off x="8229598" y="-8878"/>
              <a:ext cx="3962401" cy="137159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D5A871F-5710-4D56-AC7B-01A825DE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49" y="140916"/>
            <a:ext cx="3004990" cy="1039749"/>
          </a:xfrm>
          <a:prstGeom prst="rect">
            <a:avLst/>
          </a:prstGeom>
          <a:solidFill>
            <a:srgbClr val="273F73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8A907F-96E6-4688-9E53-AE5423D40F3C}"/>
              </a:ext>
            </a:extLst>
          </p:cNvPr>
          <p:cNvSpPr txBox="1"/>
          <p:nvPr/>
        </p:nvSpPr>
        <p:spPr>
          <a:xfrm>
            <a:off x="13195149" y="8360167"/>
            <a:ext cx="220445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whatislove-2010.blogspot.com/2012_08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0516E03-A8CF-4295-B73D-E7E5C38C4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2761" y="1658716"/>
            <a:ext cx="4483910" cy="18384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38D066-904D-4E8D-8784-207AE3C19F2E}"/>
              </a:ext>
            </a:extLst>
          </p:cNvPr>
          <p:cNvSpPr txBox="1"/>
          <p:nvPr/>
        </p:nvSpPr>
        <p:spPr>
          <a:xfrm>
            <a:off x="7763214" y="7840266"/>
            <a:ext cx="24929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://edutechdebate.org/massive-open-online-courses/the-importance-of-context-and-human-factor-in-mooc-educ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6" name="Picture 5" descr="A cd with a circle in the middle of a window&#10;&#10;Description automatically generated">
            <a:extLst>
              <a:ext uri="{FF2B5EF4-FFF2-40B4-BE49-F238E27FC236}">
                <a16:creationId xmlns:a16="http://schemas.microsoft.com/office/drawing/2014/main" id="{DC14AFA3-5D6C-FDE3-4645-A3865BA2AD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366232" y="1619342"/>
            <a:ext cx="2492990" cy="24929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B859F0-2ECA-79D5-AF28-B9685A61C007}"/>
              </a:ext>
            </a:extLst>
          </p:cNvPr>
          <p:cNvSpPr txBox="1"/>
          <p:nvPr/>
        </p:nvSpPr>
        <p:spPr>
          <a:xfrm>
            <a:off x="2034382" y="6839923"/>
            <a:ext cx="2908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10" tooltip="https://www.newgrounds.com/audio/listen/1018395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5" tooltip="https://creativecommons.org/licenses/by/3.0/"/>
              </a:rPr>
              <a:t>CC BY</a:t>
            </a:r>
            <a:endParaRPr lang="en-GB" sz="900" dirty="0"/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E00D157D-837C-4157-9B3F-F7D557AB78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0547" y="3880472"/>
            <a:ext cx="3635794" cy="2991030"/>
          </a:xfrm>
          <a:prstGeom prst="rect">
            <a:avLst/>
          </a:prstGeom>
        </p:spPr>
      </p:pic>
      <p:pic>
        <p:nvPicPr>
          <p:cNvPr id="19" name="Picture 18" descr="A statue of a person thinking with question marks above his head&#10;&#10;Description automatically generated">
            <a:extLst>
              <a:ext uri="{FF2B5EF4-FFF2-40B4-BE49-F238E27FC236}">
                <a16:creationId xmlns:a16="http://schemas.microsoft.com/office/drawing/2014/main" id="{2B6F5C85-1D72-FB99-720B-70853EEA2D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210502" y="4151706"/>
            <a:ext cx="2698167" cy="25003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7A6C03-9D65-F3D6-B32F-4596DCAD32E0}"/>
              </a:ext>
            </a:extLst>
          </p:cNvPr>
          <p:cNvSpPr txBox="1"/>
          <p:nvPr/>
        </p:nvSpPr>
        <p:spPr>
          <a:xfrm>
            <a:off x="4905714" y="690308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13" tooltip="https://osintcurio.us/2018/12/17/thank-you-printer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14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F8A8AA3B-02F2-FA1C-2087-5CDD70D2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32" y="1559566"/>
            <a:ext cx="3358239" cy="259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7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9C854C-AF7F-42D2-BEF8-0F25842C31ED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4A948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i="1" dirty="0"/>
              <a:t>Traditional Lawyering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4B9689-9C0C-482C-9B58-E739B13568A4}"/>
              </a:ext>
            </a:extLst>
          </p:cNvPr>
          <p:cNvGrpSpPr/>
          <p:nvPr/>
        </p:nvGrpSpPr>
        <p:grpSpPr>
          <a:xfrm>
            <a:off x="7989902" y="-1196"/>
            <a:ext cx="4202097" cy="1323975"/>
            <a:chOff x="7608161" y="-8878"/>
            <a:chExt cx="4583838" cy="1371596"/>
          </a:xfrm>
          <a:solidFill>
            <a:schemeClr val="bg1"/>
          </a:solidFill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19E101B0-A878-4339-A69F-746EC1454939}"/>
                </a:ext>
              </a:extLst>
            </p:cNvPr>
            <p:cNvSpPr/>
            <p:nvPr/>
          </p:nvSpPr>
          <p:spPr>
            <a:xfrm rot="10800000">
              <a:off x="7608161" y="-8878"/>
              <a:ext cx="684424" cy="1371596"/>
            </a:xfrm>
            <a:prstGeom prst="flowChartDelay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8403AE-16BE-4FAC-A9E7-8B4650D58528}"/>
                </a:ext>
              </a:extLst>
            </p:cNvPr>
            <p:cNvSpPr/>
            <p:nvPr/>
          </p:nvSpPr>
          <p:spPr>
            <a:xfrm>
              <a:off x="8229598" y="-8878"/>
              <a:ext cx="3962401" cy="137159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D5A871F-5710-4D56-AC7B-01A825DE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49" y="140916"/>
            <a:ext cx="3004990" cy="1039749"/>
          </a:xfrm>
          <a:prstGeom prst="rect">
            <a:avLst/>
          </a:prstGeom>
          <a:solidFill>
            <a:srgbClr val="273F73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689185-A19C-4AC7-925B-57FDA500A041}"/>
              </a:ext>
            </a:extLst>
          </p:cNvPr>
          <p:cNvSpPr txBox="1"/>
          <p:nvPr/>
        </p:nvSpPr>
        <p:spPr>
          <a:xfrm>
            <a:off x="181978" y="1463695"/>
            <a:ext cx="117146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Inaccessible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 – most marginalised often excluded due poor legal literacy, capability, confidence, costs(/perceived costs), Legal Aid deserts, limited capacity of practices etc.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Reactive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 – late identification of issues. Issues not addressed until point of crisis. Litigation focused.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Transactional and individualistic 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– those with same</a:t>
            </a:r>
            <a:r>
              <a:rPr lang="en-GB" sz="2800" i="1" dirty="0">
                <a:ea typeface="Montserrat" panose="00000500000000000000" pitchFamily="2" charset="0"/>
                <a:cs typeface="Montserrat" panose="00000500000000000000" pitchFamily="2" charset="0"/>
              </a:rPr>
              <a:t> problems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 remain separate. Issues are siloed. Systemic underlying issues not always tackled. Broader questions not asked.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Imbalanced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 - lawyers seen as sole custodians of expertise. Exclusively capable of pursuing and enforcing rights and advocating for change.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Limited functional p</a:t>
            </a:r>
            <a:r>
              <a:rPr lang="en-GB" sz="2800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artnerships 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with community partners</a:t>
            </a:r>
            <a:r>
              <a:rPr lang="en-GB" sz="2800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 – referral sources.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200" dirty="0"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>
              <a:effectLst/>
              <a:ea typeface="Montserrat" panose="00000500000000000000" pitchFamily="2" charset="0"/>
              <a:cs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6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9C854C-AF7F-42D2-BEF8-0F25842C31ED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4A948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i="1" dirty="0"/>
              <a:t>Traditional Lawyering v Barriers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4B9689-9C0C-482C-9B58-E739B13568A4}"/>
              </a:ext>
            </a:extLst>
          </p:cNvPr>
          <p:cNvGrpSpPr/>
          <p:nvPr/>
        </p:nvGrpSpPr>
        <p:grpSpPr>
          <a:xfrm>
            <a:off x="7989902" y="-1196"/>
            <a:ext cx="4202097" cy="1323975"/>
            <a:chOff x="7608161" y="-8878"/>
            <a:chExt cx="4583838" cy="1371596"/>
          </a:xfrm>
          <a:solidFill>
            <a:schemeClr val="bg1"/>
          </a:solidFill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19E101B0-A878-4339-A69F-746EC1454939}"/>
                </a:ext>
              </a:extLst>
            </p:cNvPr>
            <p:cNvSpPr/>
            <p:nvPr/>
          </p:nvSpPr>
          <p:spPr>
            <a:xfrm rot="10800000">
              <a:off x="7608161" y="-8878"/>
              <a:ext cx="684424" cy="1371596"/>
            </a:xfrm>
            <a:prstGeom prst="flowChartDelay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8403AE-16BE-4FAC-A9E7-8B4650D58528}"/>
                </a:ext>
              </a:extLst>
            </p:cNvPr>
            <p:cNvSpPr/>
            <p:nvPr/>
          </p:nvSpPr>
          <p:spPr>
            <a:xfrm>
              <a:off x="8229598" y="-8878"/>
              <a:ext cx="3962401" cy="137159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D5A871F-5710-4D56-AC7B-01A825DE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49" y="140916"/>
            <a:ext cx="3004990" cy="1039749"/>
          </a:xfrm>
          <a:prstGeom prst="rect">
            <a:avLst/>
          </a:prstGeom>
          <a:solidFill>
            <a:srgbClr val="273F73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8A907F-96E6-4688-9E53-AE5423D40F3C}"/>
              </a:ext>
            </a:extLst>
          </p:cNvPr>
          <p:cNvSpPr txBox="1"/>
          <p:nvPr/>
        </p:nvSpPr>
        <p:spPr>
          <a:xfrm>
            <a:off x="13195149" y="8360167"/>
            <a:ext cx="220445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whatislove-2010.blogspot.com/2012_08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0516E03-A8CF-4295-B73D-E7E5C38C4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2761" y="1658716"/>
            <a:ext cx="2809054" cy="1151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38D066-904D-4E8D-8784-207AE3C19F2E}"/>
              </a:ext>
            </a:extLst>
          </p:cNvPr>
          <p:cNvSpPr txBox="1"/>
          <p:nvPr/>
        </p:nvSpPr>
        <p:spPr>
          <a:xfrm>
            <a:off x="7763214" y="7840266"/>
            <a:ext cx="24929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://edutechdebate.org/massive-open-online-courses/the-importance-of-context-and-human-factor-in-mooc-educ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6" name="Picture 5" descr="A cd with a circle in the middle of a window&#10;&#10;Description automatically generated">
            <a:extLst>
              <a:ext uri="{FF2B5EF4-FFF2-40B4-BE49-F238E27FC236}">
                <a16:creationId xmlns:a16="http://schemas.microsoft.com/office/drawing/2014/main" id="{DC14AFA3-5D6C-FDE3-4645-A3865BA2AD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136221" y="1567414"/>
            <a:ext cx="1603018" cy="16030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B859F0-2ECA-79D5-AF28-B9685A61C007}"/>
              </a:ext>
            </a:extLst>
          </p:cNvPr>
          <p:cNvSpPr txBox="1"/>
          <p:nvPr/>
        </p:nvSpPr>
        <p:spPr>
          <a:xfrm>
            <a:off x="2034382" y="6839923"/>
            <a:ext cx="2908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10" tooltip="https://www.newgrounds.com/audio/listen/1018395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5" tooltip="https://creativecommons.org/licenses/by/3.0/"/>
              </a:rPr>
              <a:t>CC BY</a:t>
            </a:r>
            <a:endParaRPr lang="en-GB" sz="900" dirty="0"/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E00D157D-837C-4157-9B3F-F7D557AB78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61815" y="2778778"/>
            <a:ext cx="2164785" cy="1780887"/>
          </a:xfrm>
          <a:prstGeom prst="rect">
            <a:avLst/>
          </a:prstGeom>
        </p:spPr>
      </p:pic>
      <p:pic>
        <p:nvPicPr>
          <p:cNvPr id="19" name="Picture 18" descr="A statue of a person thinking with question marks above his head&#10;&#10;Description automatically generated">
            <a:extLst>
              <a:ext uri="{FF2B5EF4-FFF2-40B4-BE49-F238E27FC236}">
                <a16:creationId xmlns:a16="http://schemas.microsoft.com/office/drawing/2014/main" id="{2B6F5C85-1D72-FB99-720B-70853EEA2D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732492" y="2486995"/>
            <a:ext cx="1523747" cy="14120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7A6C03-9D65-F3D6-B32F-4596DCAD32E0}"/>
              </a:ext>
            </a:extLst>
          </p:cNvPr>
          <p:cNvSpPr txBox="1"/>
          <p:nvPr/>
        </p:nvSpPr>
        <p:spPr>
          <a:xfrm>
            <a:off x="4905714" y="690308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13" tooltip="https://osintcurio.us/2018/12/17/thank-you-printer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14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F8A8AA3B-02F2-FA1C-2087-5CDD70D2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45" y="1510221"/>
            <a:ext cx="1944910" cy="150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CCA475-8AAC-C1CE-4E9D-0F925341B24F}"/>
              </a:ext>
            </a:extLst>
          </p:cNvPr>
          <p:cNvSpPr txBox="1"/>
          <p:nvPr/>
        </p:nvSpPr>
        <p:spPr>
          <a:xfrm>
            <a:off x="324189" y="5062021"/>
            <a:ext cx="115436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Traditional lawyering often doesn’t combat barriers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 – access to justice not achieved through provision of advice alone.</a:t>
            </a:r>
            <a:endParaRPr lang="en-GB" sz="2800" dirty="0">
              <a:effectLst/>
              <a:ea typeface="Montserrat" panose="00000500000000000000" pitchFamily="2" charset="0"/>
              <a:cs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5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9C854C-AF7F-42D2-BEF8-0F25842C31ED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4A948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i="1" dirty="0"/>
              <a:t>Overcoming Barriers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4B9689-9C0C-482C-9B58-E739B13568A4}"/>
              </a:ext>
            </a:extLst>
          </p:cNvPr>
          <p:cNvGrpSpPr/>
          <p:nvPr/>
        </p:nvGrpSpPr>
        <p:grpSpPr>
          <a:xfrm>
            <a:off x="7989902" y="-1196"/>
            <a:ext cx="4202097" cy="1323975"/>
            <a:chOff x="7608161" y="-8878"/>
            <a:chExt cx="4583838" cy="1371596"/>
          </a:xfrm>
          <a:solidFill>
            <a:schemeClr val="bg1"/>
          </a:solidFill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19E101B0-A878-4339-A69F-746EC1454939}"/>
                </a:ext>
              </a:extLst>
            </p:cNvPr>
            <p:cNvSpPr/>
            <p:nvPr/>
          </p:nvSpPr>
          <p:spPr>
            <a:xfrm rot="10800000">
              <a:off x="7608161" y="-8878"/>
              <a:ext cx="684424" cy="1371596"/>
            </a:xfrm>
            <a:prstGeom prst="flowChartDelay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8403AE-16BE-4FAC-A9E7-8B4650D58528}"/>
                </a:ext>
              </a:extLst>
            </p:cNvPr>
            <p:cNvSpPr/>
            <p:nvPr/>
          </p:nvSpPr>
          <p:spPr>
            <a:xfrm>
              <a:off x="8229598" y="-8878"/>
              <a:ext cx="3962401" cy="137159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D5A871F-5710-4D56-AC7B-01A825DE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49" y="140916"/>
            <a:ext cx="3004990" cy="1039749"/>
          </a:xfrm>
          <a:prstGeom prst="rect">
            <a:avLst/>
          </a:prstGeom>
          <a:solidFill>
            <a:srgbClr val="273F73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689185-A19C-4AC7-925B-57FDA500A041}"/>
              </a:ext>
            </a:extLst>
          </p:cNvPr>
          <p:cNvSpPr txBox="1"/>
          <p:nvPr/>
        </p:nvSpPr>
        <p:spPr>
          <a:xfrm>
            <a:off x="181978" y="1463695"/>
            <a:ext cx="1171464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Access to justice is achieved by </a:t>
            </a: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putting law in the hands of those with rights - giving law back to community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.</a:t>
            </a:r>
          </a:p>
          <a:p>
            <a:pPr algn="just"/>
            <a:endParaRPr lang="en-GB" sz="2800" b="1" dirty="0"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CELC’s approach developed over time through projects – targeted </a:t>
            </a: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outreach 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work, targeted (and practical) </a:t>
            </a: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public legal education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, </a:t>
            </a: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partnership-building, strategic policy influencing.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>
              <a:effectLst/>
              <a:ea typeface="Montserrat" panose="00000500000000000000" pitchFamily="2" charset="0"/>
              <a:cs typeface="Montserrat" panose="00000500000000000000" pitchFamily="2" charset="0"/>
            </a:endParaRPr>
          </a:p>
        </p:txBody>
      </p:sp>
      <p:pic>
        <p:nvPicPr>
          <p:cNvPr id="3" name="Picture 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2A52E8B2-D7B1-7563-B596-1640535A1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162" y="4340245"/>
            <a:ext cx="2625725" cy="231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C245EA-DB45-00E4-054D-374BB5B6C74D}"/>
              </a:ext>
            </a:extLst>
          </p:cNvPr>
          <p:cNvSpPr txBox="1"/>
          <p:nvPr/>
        </p:nvSpPr>
        <p:spPr>
          <a:xfrm>
            <a:off x="4933869" y="6148553"/>
            <a:ext cx="221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RIPPLE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1010B-AB8E-DEAC-85FA-3437A568FD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0" y="4838925"/>
            <a:ext cx="3618248" cy="11589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59D3CF-F58F-94C0-CFEF-C5E556F914FE}"/>
              </a:ext>
            </a:extLst>
          </p:cNvPr>
          <p:cNvSpPr txBox="1"/>
          <p:nvPr/>
        </p:nvSpPr>
        <p:spPr>
          <a:xfrm>
            <a:off x="8962994" y="5733055"/>
            <a:ext cx="1030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Rights </a:t>
            </a:r>
          </a:p>
          <a:p>
            <a:pPr algn="ctr"/>
            <a:r>
              <a:rPr lang="en-GB" dirty="0"/>
              <a:t>in Peril 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32855C7-34AD-C08D-EC0F-EB8FF9062697}"/>
              </a:ext>
            </a:extLst>
          </p:cNvPr>
          <p:cNvSpPr/>
          <p:nvPr/>
        </p:nvSpPr>
        <p:spPr>
          <a:xfrm>
            <a:off x="8139841" y="4619625"/>
            <a:ext cx="2625725" cy="2032020"/>
          </a:xfrm>
          <a:prstGeom prst="triangle">
            <a:avLst>
              <a:gd name="adj" fmla="val 51009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9604877-E9CA-C777-C106-5B4367F4694D}"/>
              </a:ext>
            </a:extLst>
          </p:cNvPr>
          <p:cNvSpPr/>
          <p:nvPr/>
        </p:nvSpPr>
        <p:spPr>
          <a:xfrm>
            <a:off x="8398980" y="4929264"/>
            <a:ext cx="2158285" cy="1620568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9170C-B2DA-6EF4-F123-F27950DCA565}"/>
              </a:ext>
            </a:extLst>
          </p:cNvPr>
          <p:cNvSpPr txBox="1"/>
          <p:nvPr/>
        </p:nvSpPr>
        <p:spPr>
          <a:xfrm>
            <a:off x="9047426" y="5495945"/>
            <a:ext cx="861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Rights in </a:t>
            </a:r>
          </a:p>
          <a:p>
            <a:pPr algn="ctr"/>
            <a:r>
              <a:rPr lang="en-GB" sz="2000" b="1" dirty="0"/>
              <a:t>Peril</a:t>
            </a:r>
          </a:p>
        </p:txBody>
      </p:sp>
    </p:spTree>
    <p:extLst>
      <p:ext uri="{BB962C8B-B14F-4D97-AF65-F5344CB8AC3E}">
        <p14:creationId xmlns:p14="http://schemas.microsoft.com/office/powerpoint/2010/main" val="229089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D1C5ACB1-AD39-472E-A902-D7225DD12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450313" cy="685506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E04B12-D916-039D-665F-EBF6A6A845AD}"/>
              </a:ext>
            </a:extLst>
          </p:cNvPr>
          <p:cNvSpPr/>
          <p:nvPr/>
        </p:nvSpPr>
        <p:spPr>
          <a:xfrm>
            <a:off x="266731" y="195309"/>
            <a:ext cx="3364236" cy="12517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/>
              <a:t>CELC’s Rights in Community Strategy</a:t>
            </a:r>
          </a:p>
        </p:txBody>
      </p:sp>
    </p:spTree>
    <p:extLst>
      <p:ext uri="{BB962C8B-B14F-4D97-AF65-F5344CB8AC3E}">
        <p14:creationId xmlns:p14="http://schemas.microsoft.com/office/powerpoint/2010/main" val="302784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BA2747-978F-4ADD-8DEF-82507A5ED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5832" y="0"/>
            <a:ext cx="7680777" cy="8377884"/>
          </a:xfrm>
        </p:spPr>
      </p:pic>
    </p:spTree>
    <p:extLst>
      <p:ext uri="{BB962C8B-B14F-4D97-AF65-F5344CB8AC3E}">
        <p14:creationId xmlns:p14="http://schemas.microsoft.com/office/powerpoint/2010/main" val="281878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9C854C-AF7F-42D2-BEF8-0F25842C31ED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4A948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i="1" dirty="0"/>
              <a:t>Key Features of the Strategy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4B9689-9C0C-482C-9B58-E739B13568A4}"/>
              </a:ext>
            </a:extLst>
          </p:cNvPr>
          <p:cNvGrpSpPr/>
          <p:nvPr/>
        </p:nvGrpSpPr>
        <p:grpSpPr>
          <a:xfrm>
            <a:off x="7989902" y="-1196"/>
            <a:ext cx="4202097" cy="1323975"/>
            <a:chOff x="7608161" y="-8878"/>
            <a:chExt cx="4583838" cy="1371596"/>
          </a:xfrm>
          <a:solidFill>
            <a:schemeClr val="bg1"/>
          </a:solidFill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19E101B0-A878-4339-A69F-746EC1454939}"/>
                </a:ext>
              </a:extLst>
            </p:cNvPr>
            <p:cNvSpPr/>
            <p:nvPr/>
          </p:nvSpPr>
          <p:spPr>
            <a:xfrm rot="10800000">
              <a:off x="7608161" y="-8878"/>
              <a:ext cx="684424" cy="1371596"/>
            </a:xfrm>
            <a:prstGeom prst="flowChartDelay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8403AE-16BE-4FAC-A9E7-8B4650D58528}"/>
                </a:ext>
              </a:extLst>
            </p:cNvPr>
            <p:cNvSpPr/>
            <p:nvPr/>
          </p:nvSpPr>
          <p:spPr>
            <a:xfrm>
              <a:off x="8229598" y="-8878"/>
              <a:ext cx="3962401" cy="137159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D5A871F-5710-4D56-AC7B-01A825DE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49" y="140916"/>
            <a:ext cx="3004990" cy="1039749"/>
          </a:xfrm>
          <a:prstGeom prst="rect">
            <a:avLst/>
          </a:prstGeom>
          <a:solidFill>
            <a:srgbClr val="273F73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689185-A19C-4AC7-925B-57FDA500A041}"/>
              </a:ext>
            </a:extLst>
          </p:cNvPr>
          <p:cNvSpPr txBox="1"/>
          <p:nvPr/>
        </p:nvSpPr>
        <p:spPr>
          <a:xfrm>
            <a:off x="181978" y="1463695"/>
            <a:ext cx="117146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Casework/strategic casework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 is </a:t>
            </a: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powerful 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but is</a:t>
            </a: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 only part of the story.</a:t>
            </a:r>
          </a:p>
          <a:p>
            <a:pPr algn="just"/>
            <a:endParaRPr lang="en-GB" sz="2800" b="1" dirty="0"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Public Legal Education 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– people with legal rights need to know they have these.</a:t>
            </a: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 Instilling legal rights knowledge within communities 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and </a:t>
            </a: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tools to use this knowledge.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800" b="1" dirty="0"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P</a:t>
            </a:r>
            <a:r>
              <a:rPr lang="en-GB" sz="2800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artnerships </a:t>
            </a:r>
            <a:r>
              <a:rPr lang="en-GB" sz="2800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(people with lived-experience, third sector, frontline organisations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, statutory bodies</a:t>
            </a:r>
            <a:r>
              <a:rPr lang="en-GB" sz="2800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) essential to (</a:t>
            </a:r>
            <a:r>
              <a:rPr lang="en-GB" sz="2800" dirty="0" err="1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i</a:t>
            </a:r>
            <a:r>
              <a:rPr lang="en-GB" sz="2800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) </a:t>
            </a:r>
            <a:r>
              <a:rPr lang="en-GB" sz="2800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help lawyers understand real problems 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individuals </a:t>
            </a:r>
            <a:r>
              <a:rPr lang="en-GB" sz="2800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face (ii) </a:t>
            </a:r>
            <a:r>
              <a:rPr lang="en-GB" sz="2800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s</a:t>
            </a: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p</a:t>
            </a:r>
            <a:r>
              <a:rPr lang="en-GB" sz="2800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read knowledge of legal rights</a:t>
            </a: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, 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(iii) </a:t>
            </a:r>
            <a:r>
              <a:rPr lang="en-GB" sz="2800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enable people to </a:t>
            </a:r>
            <a:r>
              <a:rPr lang="en-GB" sz="2800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use their rights </a:t>
            </a:r>
            <a:r>
              <a:rPr lang="en-GB" sz="2800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(earlier/at all)</a:t>
            </a: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,</a:t>
            </a:r>
            <a:r>
              <a:rPr lang="en-GB" sz="2800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 (iv) </a:t>
            </a: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connect people, </a:t>
            </a:r>
            <a:r>
              <a:rPr lang="en-GB" sz="2800" dirty="0">
                <a:ea typeface="Montserrat" panose="00000500000000000000" pitchFamily="2" charset="0"/>
                <a:cs typeface="Montserrat" panose="00000500000000000000" pitchFamily="2" charset="0"/>
              </a:rPr>
              <a:t>(v) </a:t>
            </a:r>
            <a:r>
              <a:rPr lang="en-GB" sz="2800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help </a:t>
            </a:r>
            <a:r>
              <a:rPr lang="en-GB" sz="2800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influence law and </a:t>
            </a:r>
            <a:r>
              <a:rPr lang="en-GB" sz="2800" b="1" dirty="0">
                <a:ea typeface="Montserrat" panose="00000500000000000000" pitchFamily="2" charset="0"/>
                <a:cs typeface="Montserrat" panose="00000500000000000000" pitchFamily="2" charset="0"/>
              </a:rPr>
              <a:t>policy.</a:t>
            </a:r>
          </a:p>
        </p:txBody>
      </p:sp>
    </p:spTree>
    <p:extLst>
      <p:ext uri="{BB962C8B-B14F-4D97-AF65-F5344CB8AC3E}">
        <p14:creationId xmlns:p14="http://schemas.microsoft.com/office/powerpoint/2010/main" val="245304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1e856f-4f14-4cb4-bab6-f192e0a474a1" xsi:nil="true"/>
    <lcf76f155ced4ddcb4097134ff3c332f xmlns="f155a369-30d5-4eb1-ac05-464e613800ee">
      <Terms xmlns="http://schemas.microsoft.com/office/infopath/2007/PartnerControls"/>
    </lcf76f155ced4ddcb4097134ff3c332f>
    <SharedWithUsers xmlns="301e856f-4f14-4cb4-bab6-f192e0a474a1">
      <UserInfo>
        <DisplayName>Michael Bates (CELC)</DisplayName>
        <AccountId>20</AccountId>
        <AccountType/>
      </UserInfo>
    </SharedWithUsers>
    <DocumentSetDescription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2ACE1B8981554C8C9C3E77AF6D6282" ma:contentTypeVersion="15" ma:contentTypeDescription="Create a new document." ma:contentTypeScope="" ma:versionID="ceae4099ca2088afb6ad46906bd5fbd0">
  <xsd:schema xmlns:xsd="http://www.w3.org/2001/XMLSchema" xmlns:xs="http://www.w3.org/2001/XMLSchema" xmlns:p="http://schemas.microsoft.com/office/2006/metadata/properties" xmlns:ns1="http://schemas.microsoft.com/sharepoint/v3" xmlns:ns2="f155a369-30d5-4eb1-ac05-464e613800ee" xmlns:ns3="301e856f-4f14-4cb4-bab6-f192e0a474a1" targetNamespace="http://schemas.microsoft.com/office/2006/metadata/properties" ma:root="true" ma:fieldsID="67f8a78a8ef6a0e85c7b7698aac30954" ns1:_="" ns2:_="" ns3:_="">
    <xsd:import namespace="http://schemas.microsoft.com/sharepoint/v3"/>
    <xsd:import namespace="f155a369-30d5-4eb1-ac05-464e613800ee"/>
    <xsd:import namespace="301e856f-4f14-4cb4-bab6-f192e0a474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DocumentSetDescrip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0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5a369-30d5-4eb1-ac05-464e61380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e5a3e9-c3e2-4c28-a279-a20843546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e856f-4f14-4cb4-bab6-f192e0a474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c1cbfa6-00dd-4a7c-a8ac-8824ee105fe9}" ma:internalName="TaxCatchAll" ma:showField="CatchAllData" ma:web="301e856f-4f14-4cb4-bab6-f192e0a474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21CD9C-0938-482C-A3CE-532E5485FB1E}">
  <ds:schemaRefs>
    <ds:schemaRef ds:uri="http://purl.org/dc/terms/"/>
    <ds:schemaRef ds:uri="d5e09460-ac37-4816-8a36-7febccd2aed8"/>
    <ds:schemaRef ds:uri="http://schemas.microsoft.com/office/2006/documentManagement/types"/>
    <ds:schemaRef ds:uri="20486956-a8c1-4c79-9046-4a984f3ad534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FD5B81-F58E-4ABA-9270-5C4B40D9AF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68D77B-B4F4-4A58-8435-5CF286B8E82B}"/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1655</Words>
  <Application>Microsoft Office PowerPoint</Application>
  <PresentationFormat>Widescreen</PresentationFormat>
  <Paragraphs>108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Austin (CELC)</dc:creator>
  <cp:lastModifiedBy>Emma Austin (CELC)</cp:lastModifiedBy>
  <cp:revision>48</cp:revision>
  <dcterms:created xsi:type="dcterms:W3CDTF">2022-10-12T09:43:45Z</dcterms:created>
  <dcterms:modified xsi:type="dcterms:W3CDTF">2024-04-15T12:50:24Z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0x010100712ACE1B8981554C8C9C3E77AF6D6282</vt:lpwstr>
  </property>
  <property fmtid="{D5CDD505-2E9C-101B-9397-08002B2CF9AE}" pid="3" name="MediaServiceImageTags">
    <vt:lpwstr/>
  </property>
</Properties>
</file>