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4" r:id="rId9"/>
    <p:sldId id="265" r:id="rId10"/>
    <p:sldId id="262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BD337B-302F-D10B-632D-6D445AB16FBC}" v="677" dt="2024-03-19T08:42:17.4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57" d="100"/>
          <a:sy n="57" d="100"/>
        </p:scale>
        <p:origin x="78" y="14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B1E8A1-6DA8-4496-BCE8-03ED561CC4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365760"/>
            <a:ext cx="10515600" cy="2890202"/>
          </a:xfrm>
        </p:spPr>
        <p:txBody>
          <a:bodyPr anchor="b">
            <a:normAutofit/>
          </a:bodyPr>
          <a:lstStyle>
            <a:lvl1pPr algn="l"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B24CCC-3D44-4BB5-AA35-A21607EF69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3506150"/>
            <a:ext cx="10515600" cy="2483488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1F80F6-1855-44E9-BA95-5E00A06E7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3D7FFD-570A-4968-B943-AF87BB679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CCE6A8-0665-4714-B241-6AFBA8C6F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808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926EC-DC54-4882-9D58-F201EA25C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804E7C-4CBA-49AF-B24C-1A1FF51C21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D3C727-C0C7-4BBA-9CF5-6C1FAC76B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603986-C5B4-4956-AC6F-4F36186B8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45F941-E847-4C51-97D6-21066B26E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254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E0338D2-D9EE-4B67-97C1-08ABD57453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353848" y="365125"/>
            <a:ext cx="3999952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4B1422-6C1E-4422-80E8-34B0092FBF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626546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C8B53C-3084-4BC0-A80E-DB41C04C6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76BFDE-DC70-4A6E-90B8-337FC4725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3578F-39AE-4F6F-9614-32EF672E6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622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2A8A8-ECDA-4018-ABB4-CC22892BE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90AE7C-51AF-4F0E-B5A3-8C7E1026C2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F28C09-A717-49AB-B60E-433BC4692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11A47A-6E5A-4754-8B43-9CE556160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ACA1EB-7AC7-4F86-90C0-AA980D887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402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95957-C46F-4F17-BC8C-6507E676E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365760"/>
            <a:ext cx="10515600" cy="3827868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D9661B-6633-4C8B-8B9C-E514DF851D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443817"/>
            <a:ext cx="10515600" cy="164583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6274BF-C1CD-4709-B0A0-E9407DBEA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9ADB94-0A5B-4B56-B0B1-1FF5580A4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CA668A-35AE-4CDF-AC4C-2BEEA9EE8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586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7F1FD-0E96-4963-9F09-92861572B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79E5F0-B650-4AFF-B90E-23B378684D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40876"/>
            <a:ext cx="5181600" cy="423608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D1747B-302D-476E-8F4F-E4B114C662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40876"/>
            <a:ext cx="5181600" cy="42360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40577D-22F7-4958-BB3D-6C9265EA1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EC5B46-A8FB-4683-9618-3F6E07383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7887BD-93E9-4181-9D7F-940C3E173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388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63D79-FA27-4567-9032-AF722733E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77C1BF-703F-4992-BB0C-EB1E579C74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51823"/>
            <a:ext cx="5157787" cy="823912"/>
          </a:xfrm>
        </p:spPr>
        <p:txBody>
          <a:bodyPr anchor="b"/>
          <a:lstStyle>
            <a:lvl1pPr marL="0" indent="0">
              <a:buNone/>
              <a:defRPr lang="en-US" sz="2400" b="0" i="1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B2FCE1-6DC0-43B5-8016-89FD4AF5AB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54741"/>
            <a:ext cx="5157787" cy="323492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2FED7A-67D0-43CC-889A-25F8849647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51823"/>
            <a:ext cx="5183188" cy="823912"/>
          </a:xfrm>
        </p:spPr>
        <p:txBody>
          <a:bodyPr anchor="b"/>
          <a:lstStyle>
            <a:lvl1pPr marL="0" indent="0">
              <a:buNone/>
              <a:defRPr lang="en-US" sz="2400" b="0" i="1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31C176-48F2-44EC-B3A2-A144403D57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54741"/>
            <a:ext cx="5183188" cy="32349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B9187B8-AC48-4FE7-8658-8A31E3731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CAB465-E22E-45DC-89C9-406121BCE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F9D1CF-F964-4405-8677-5F9E2A028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868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A3453-DD0F-41C0-8F4A-5DC343F5E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4E6313-506F-4456-B3D9-D9655538F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F26068-7707-41EC-93EF-A24CAF8FF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9C8A3C-8C01-4039-B47B-57D849758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452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892633-8C77-419D-B24D-2B3D44DBA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149D59-0A88-4A14-A740-4CCD9B526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A3DEF9-802F-444E-92D2-397862EEA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371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23C20-3881-4F15-94F7-9D7B9F9E3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343400" cy="2971800"/>
          </a:xfr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5400" kern="1200" dirty="0">
                <a:gradFill>
                  <a:gsLst>
                    <a:gs pos="100000">
                      <a:schemeClr val="tx2"/>
                    </a:gs>
                    <a:gs pos="0">
                      <a:schemeClr val="accent1"/>
                    </a:gs>
                  </a:gsLst>
                  <a:lin ang="0" scaled="1"/>
                </a:gradFill>
                <a:latin typeface="Aharoni" panose="02010803020104030203" pitchFamily="2" charset="-79"/>
                <a:ea typeface="+mn-ea"/>
                <a:cs typeface="Angsana New" panose="02020603050405020304" pitchFamily="18" charset="-34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68F40F-6C2A-48EC-8F16-DA179A1DA3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4638" y="457201"/>
            <a:ext cx="5800749" cy="540385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736B7E-D33D-48C7-97AC-5C0D9874FE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657600"/>
            <a:ext cx="4343400" cy="2211387"/>
          </a:xfrm>
        </p:spPr>
        <p:txBody>
          <a:bodyPr>
            <a:normAutofit/>
          </a:bodyPr>
          <a:lstStyle>
            <a:lvl1pPr marL="0" indent="0">
              <a:buNone/>
              <a:defRPr lang="en-US" sz="2400" i="1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149BC5-FF58-463A-B4FA-F0F912F12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7072D7-4A2A-407F-A084-6AE8DD001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D4C41C-C368-475C-BDC1-DC5B29C78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430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F67B0-865B-44ED-9DFE-36C73B0C8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343400" cy="2971800"/>
          </a:xfr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5400" kern="1200" dirty="0">
                <a:gradFill>
                  <a:gsLst>
                    <a:gs pos="100000">
                      <a:schemeClr val="tx2"/>
                    </a:gs>
                    <a:gs pos="0">
                      <a:schemeClr val="accent1"/>
                    </a:gs>
                  </a:gsLst>
                  <a:lin ang="0" scaled="1"/>
                </a:gradFill>
                <a:latin typeface="Aharoni" panose="02010803020104030203" pitchFamily="2" charset="-79"/>
                <a:ea typeface="+mn-ea"/>
                <a:cs typeface="Angsana New" panose="02020603050405020304" pitchFamily="18" charset="-34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3C5CF7-138A-437C-9E0A-FF41799703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61462" y="457201"/>
            <a:ext cx="5793925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117822-7770-4117-96A2-8D2FF0A010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664424"/>
            <a:ext cx="4343400" cy="2204564"/>
          </a:xfrm>
        </p:spPr>
        <p:txBody>
          <a:bodyPr>
            <a:normAutofit/>
          </a:bodyPr>
          <a:lstStyle>
            <a:lvl1pPr marL="0" indent="0">
              <a:buNone/>
              <a:defRPr lang="en-US" sz="2400" i="1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295030-39C7-4814-A766-1A3E094EB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1F02CD-DC87-47B6-96C4-F6470B1D8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CFF531-02C2-4C1D-A692-704037806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321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B6818BD-D734-48A1-8CC0-609D11E55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9D215A-D2A1-4903-A905-F8B06EF41B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940875"/>
            <a:ext cx="10515600" cy="42360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42B88A-7A1D-4AA1-8536-28DC13DBA5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2766A6-3C10-4AB8-86A1-BB1F0CDA7EFE}" type="datetimeFigureOut">
              <a:rPr lang="en-US" smtClean="0"/>
              <a:pPr/>
              <a:t>3/19/2024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7FE925-0C4B-4BAE-9799-3A9D46D920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ADAD54-E5C5-4D48-8592-BB22F0A851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060201-1C40-4B39-813D-5CD9493BAE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92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0" r:id="rId6"/>
    <p:sldLayoutId id="2147483726" r:id="rId7"/>
    <p:sldLayoutId id="2147483727" r:id="rId8"/>
    <p:sldLayoutId id="2147483728" r:id="rId9"/>
    <p:sldLayoutId id="2147483729" r:id="rId10"/>
    <p:sldLayoutId id="2147483731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lang="en-US" sz="5400" kern="1200" smtClean="0">
          <a:gradFill>
            <a:gsLst>
              <a:gs pos="100000">
                <a:schemeClr val="tx2"/>
              </a:gs>
              <a:gs pos="0">
                <a:schemeClr val="accent1"/>
              </a:gs>
            </a:gsLst>
            <a:lin ang="0" scaled="1"/>
          </a:gradFill>
          <a:latin typeface="Aharoni" panose="02010803020104030203" pitchFamily="2" charset="-79"/>
          <a:ea typeface="+mn-ea"/>
          <a:cs typeface="Angsana New" panose="02020603050405020304" pitchFamily="18" charset="-34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A9B06D8-F0B8-433D-814C-0A14E9E870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182313"/>
            <a:ext cx="7018651" cy="2504408"/>
          </a:xfrm>
        </p:spPr>
        <p:txBody>
          <a:bodyPr anchor="ctr">
            <a:normAutofit fontScale="90000"/>
          </a:bodyPr>
          <a:lstStyle/>
          <a:p>
            <a:r>
              <a:rPr lang="en-US" dirty="0">
                <a:latin typeface="Aharoni"/>
                <a:ea typeface="Calibri Light"/>
                <a:cs typeface="Calibri Light"/>
              </a:rPr>
              <a:t>Legal Aid, Human Rights and Public Interest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4164307"/>
            <a:ext cx="3739624" cy="200789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Calibri"/>
                <a:cs typeface="Calibri"/>
              </a:rPr>
              <a:t>Challenging Refusals</a:t>
            </a:r>
          </a:p>
          <a:p>
            <a:endParaRPr lang="en-US" dirty="0">
              <a:ea typeface="Calibri"/>
              <a:cs typeface="Calibri"/>
            </a:endParaRPr>
          </a:p>
          <a:p>
            <a:r>
              <a:rPr lang="en-US" dirty="0">
                <a:ea typeface="Calibri"/>
                <a:cs typeface="Calibri"/>
              </a:rPr>
              <a:t>Public Law Project</a:t>
            </a:r>
          </a:p>
          <a:p>
            <a:endParaRPr lang="en-US" dirty="0">
              <a:ea typeface="Calibri"/>
              <a:cs typeface="Calibri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D852F92-E82F-9B1E-B239-DEFF7D2C0D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5424" y="4090565"/>
            <a:ext cx="3353344" cy="167667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D496544-A08C-61C2-F11B-EC365CC302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5424" y="1084939"/>
            <a:ext cx="3353344" cy="1676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2FC255-5DE1-641E-26EC-6822D26BD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haroni"/>
                <a:cs typeface="Angsana New"/>
              </a:rPr>
              <a:t>Merits test (Public Law claims)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0AD680-A9B8-CAFA-4421-947451A29F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Calibri" panose="020B0604020202020204" pitchFamily="34" charset="0"/>
              <a:buChar char="-"/>
            </a:pPr>
            <a:r>
              <a:rPr lang="en-US" dirty="0"/>
              <a:t>Prospects of success: Moderate? Better? Borderline? Marginal? (2013 Merits Regulations @ [56])</a:t>
            </a:r>
            <a:endParaRPr lang="en-US"/>
          </a:p>
          <a:p>
            <a:pPr>
              <a:buFont typeface="Calibri" panose="020B0604020202020204" pitchFamily="34" charset="0"/>
              <a:buChar char="-"/>
            </a:pPr>
            <a:r>
              <a:rPr lang="en-US" dirty="0"/>
              <a:t>Difficult to determine -</a:t>
            </a:r>
            <a:r>
              <a:rPr lang="en-US" dirty="0">
                <a:ea typeface="+mn-lt"/>
                <a:cs typeface="+mn-lt"/>
              </a:rPr>
              <a:t> Judicial Review and Pre-permission Costs, Karen Ashton and Anne </a:t>
            </a:r>
            <a:r>
              <a:rPr lang="en-US" err="1">
                <a:ea typeface="+mn-lt"/>
                <a:cs typeface="+mn-lt"/>
              </a:rPr>
              <a:t>McMurdie</a:t>
            </a:r>
            <a:r>
              <a:rPr lang="en-US" dirty="0">
                <a:ea typeface="+mn-lt"/>
                <a:cs typeface="+mn-lt"/>
              </a:rPr>
              <a:t> (July 2014) at p.7</a:t>
            </a:r>
          </a:p>
          <a:p>
            <a:pPr>
              <a:buFont typeface="Calibri" panose="020B0604020202020204" pitchFamily="34" charset="0"/>
              <a:buChar char="-"/>
            </a:pPr>
            <a:r>
              <a:rPr lang="en-US" dirty="0"/>
              <a:t>If a case has borderline or marginal prospects of success, it must be of </a:t>
            </a:r>
          </a:p>
          <a:p>
            <a:pPr marL="0" indent="0">
              <a:buNone/>
            </a:pPr>
            <a:r>
              <a:rPr lang="en-US" dirty="0"/>
              <a:t>significant wider public interest,  </a:t>
            </a:r>
          </a:p>
          <a:p>
            <a:pPr marL="0" indent="0">
              <a:buNone/>
            </a:pPr>
            <a:r>
              <a:rPr lang="en-US" dirty="0"/>
              <a:t>overwhelming importance to the applicant, or </a:t>
            </a:r>
          </a:p>
          <a:p>
            <a:pPr marL="0" indent="0">
              <a:buNone/>
            </a:pPr>
            <a:r>
              <a:rPr lang="en-US" dirty="0"/>
              <a:t>the substance of the case must relate to a breach of rights under the ECHR</a:t>
            </a:r>
          </a:p>
        </p:txBody>
      </p:sp>
    </p:spTree>
    <p:extLst>
      <p:ext uri="{BB962C8B-B14F-4D97-AF65-F5344CB8AC3E}">
        <p14:creationId xmlns:p14="http://schemas.microsoft.com/office/powerpoint/2010/main" val="9968851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8830A-FD2D-5C30-735B-2DE8C6E00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haroni"/>
                <a:cs typeface="Angsana New"/>
              </a:rPr>
              <a:t>Significant wider public interest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99EBE4-E834-8697-184D-5BB242B6F1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a case might not be regarded as having a wider public interest if: </a:t>
            </a:r>
            <a:endParaRPr lang="en-US"/>
          </a:p>
          <a:p>
            <a:pPr marL="0" indent="0">
              <a:buNone/>
            </a:pPr>
            <a:r>
              <a:rPr lang="en-US">
                <a:ea typeface="+mn-lt"/>
                <a:cs typeface="+mn-lt"/>
              </a:rPr>
              <a:t>(a) the case is likely to </a:t>
            </a:r>
            <a:r>
              <a:rPr lang="en-US" dirty="0">
                <a:ea typeface="+mn-lt"/>
                <a:cs typeface="+mn-lt"/>
              </a:rPr>
              <a:t>be determined by the court on grounds which do not determine the public interest issue one way or another; </a:t>
            </a:r>
          </a:p>
          <a:p>
            <a:pPr marL="0" indent="0">
              <a:buNone/>
            </a:pPr>
            <a:r>
              <a:rPr lang="en-US">
                <a:ea typeface="+mn-lt"/>
                <a:cs typeface="+mn-lt"/>
              </a:rPr>
              <a:t>(b) the case is unlikely to reach a level where </a:t>
            </a:r>
            <a:r>
              <a:rPr lang="en-US" dirty="0">
                <a:ea typeface="+mn-lt"/>
                <a:cs typeface="+mn-lt"/>
              </a:rPr>
              <a:t>a determination of the issue will set a precedent that will influence or bind other cases; </a:t>
            </a:r>
            <a:endParaRPr lang="en-US"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>
                <a:ea typeface="+mn-lt"/>
                <a:cs typeface="+mn-lt"/>
              </a:rPr>
              <a:t>(c) the case has particular facts or </a:t>
            </a:r>
            <a:r>
              <a:rPr lang="en-US" dirty="0">
                <a:ea typeface="+mn-lt"/>
                <a:cs typeface="+mn-lt"/>
              </a:rPr>
              <a:t>features which make it less likely that the court will determine the issue in the way contended, compared to other potential cases raising similar issues.</a:t>
            </a:r>
            <a:endParaRPr lang="en-US"/>
          </a:p>
          <a:p>
            <a:pPr marL="0" indent="0">
              <a:buNone/>
            </a:pPr>
            <a:r>
              <a:rPr lang="en-US"/>
              <a:t>(4.2.21, Lord Chancellor's Guidance; see also 4.2.18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6263837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38CE8-456A-55A2-38B5-16CCA7D071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dirty="0">
                <a:latin typeface="Aharoni"/>
                <a:cs typeface="Angsana New"/>
              </a:rPr>
              <a:t>Overwhelming importance to the applicant</a:t>
            </a:r>
            <a:endParaRPr lang="en-US" sz="44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BD16B9-4884-66A0-34E3-C55BE2B15D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a case which is not primarily a claim for damages or other sum of money and which relates to one or more of the following— (a) the life, liberty or physical safety of the individual or a member of that individual’s family (an individual is a member of another individual’s family if the requirements of section 10(6) are met); or (b) the immediate risk that the individual may become homeless;</a:t>
            </a:r>
          </a:p>
          <a:p>
            <a:r>
              <a:rPr lang="en-US" dirty="0"/>
              <a:t>(2013 Merits </a:t>
            </a:r>
            <a:r>
              <a:rPr lang="en-US" dirty="0" err="1"/>
              <a:t>REgulations</a:t>
            </a:r>
            <a:r>
              <a:rPr lang="en-US" dirty="0"/>
              <a:t> @ [2])</a:t>
            </a:r>
          </a:p>
        </p:txBody>
      </p:sp>
    </p:spTree>
    <p:extLst>
      <p:ext uri="{BB962C8B-B14F-4D97-AF65-F5344CB8AC3E}">
        <p14:creationId xmlns:p14="http://schemas.microsoft.com/office/powerpoint/2010/main" val="5667740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86BB1-E089-0B81-A32E-6B1B6EC25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haroni"/>
                <a:cs typeface="Angsana New"/>
              </a:rPr>
              <a:t>Substance of the case - ECHR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8DE2E3-3C2A-E1B7-291C-6F12B0E93E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In order for the substance of the case to relate to a breach of Convention rights the Convention rights issues must be integral to the case and at least as important a part as any common law or statutory claim arising from the same facts, and the allegation of a breach must not, on its own, have poor prospects of success. </a:t>
            </a:r>
          </a:p>
          <a:p>
            <a:r>
              <a:rPr lang="en-US"/>
              <a:t>(Lord Chancellor's Guidance @ [5.2]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59646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FE926-55D2-4214-E6EF-FFD1AC735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haroni"/>
                <a:cs typeface="Angsana New"/>
              </a:rPr>
              <a:t>The right to a fair hearing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BBB971-4BE3-9F68-9027-80823E9E29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ctr">
              <a:buNone/>
            </a:pPr>
            <a:r>
              <a:rPr lang="en-US" sz="4000" i="1" cap="small" dirty="0">
                <a:latin typeface="Arial"/>
                <a:cs typeface="Arial"/>
              </a:rPr>
              <a:t>Article 6 </a:t>
            </a:r>
            <a:r>
              <a:rPr lang="en-US" sz="4000" dirty="0">
                <a:latin typeface="Arial"/>
                <a:cs typeface="Arial"/>
              </a:rPr>
              <a:t>Right to a fair trial</a:t>
            </a:r>
            <a:endParaRPr lang="en-US" sz="4000"/>
          </a:p>
          <a:p>
            <a:pPr>
              <a:buNone/>
            </a:pPr>
            <a:r>
              <a:rPr lang="en-US" sz="4000" dirty="0">
                <a:solidFill>
                  <a:srgbClr val="1E1E1E"/>
                </a:solidFill>
                <a:latin typeface="Arial"/>
                <a:cs typeface="Arial"/>
              </a:rPr>
              <a:t>(1) In the determination of his civil rights and obligations... everyone is entitled to a fair and public hearing within a reasonable time by an independent and impartial tribunal established by law. </a:t>
            </a:r>
          </a:p>
        </p:txBody>
      </p:sp>
    </p:spTree>
    <p:extLst>
      <p:ext uri="{BB962C8B-B14F-4D97-AF65-F5344CB8AC3E}">
        <p14:creationId xmlns:p14="http://schemas.microsoft.com/office/powerpoint/2010/main" val="1286427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F133E-412E-73CE-D15E-4BD89675A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haroni"/>
                <a:cs typeface="Angsana New"/>
              </a:rPr>
              <a:t>Civil rights and obligations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DE712E-CFF9-A17A-607B-97D5EA839C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dirty="0">
                <a:latin typeface="Arial"/>
                <a:ea typeface="+mn-lt"/>
                <a:cs typeface="+mn-lt"/>
              </a:rPr>
              <a:t>The term ‘civil rights’ in the European Court of Human Rights is said to have an autonomous Convention meaning, so that the classification of a right in domestic law is not decisive (</a:t>
            </a:r>
            <a:r>
              <a:rPr lang="en-US" sz="4000" i="1" dirty="0">
                <a:latin typeface="Arial"/>
                <a:ea typeface="+mn-lt"/>
                <a:cs typeface="+mn-lt"/>
              </a:rPr>
              <a:t>König v Germany</a:t>
            </a:r>
            <a:r>
              <a:rPr lang="en-US" sz="4000" dirty="0">
                <a:latin typeface="Arial"/>
                <a:ea typeface="+mn-lt"/>
                <a:cs typeface="+mn-lt"/>
              </a:rPr>
              <a:t> (1978) 2 EHRR 170, para 89)</a:t>
            </a:r>
            <a:endParaRPr lang="en-US" sz="40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12140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65C576-CD19-9FBF-1D83-84B02B6724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haroni"/>
                <a:cs typeface="Angsana New"/>
              </a:rPr>
              <a:t>Lord Chancellor's Guidance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19A1A7-CA10-26D5-ECDF-6F8A181D3C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800" dirty="0">
                <a:latin typeface="Arial"/>
                <a:cs typeface="Arial"/>
              </a:rPr>
              <a:t>@ 5.4: </a:t>
            </a:r>
          </a:p>
          <a:p>
            <a:pPr marL="0" indent="0">
              <a:buNone/>
            </a:pPr>
            <a:r>
              <a:rPr lang="en-US" sz="2800" dirty="0">
                <a:latin typeface="Arial"/>
                <a:ea typeface="+mn-lt"/>
                <a:cs typeface="+mn-lt"/>
              </a:rPr>
              <a:t>"Determining whether the substance of a case relates to a breach of Convention rights is entirely separate from the question of whether a refusal to provide or continue legal aid would itself constitute a breach of the applicant’s Convention rights, in particular Article 6 of the Convention".</a:t>
            </a:r>
            <a:endParaRPr lang="en-US" sz="2800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30806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7FFF6-EB86-60F4-836C-621CEC4B8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haroni"/>
                <a:cs typeface="Angsana New"/>
              </a:rPr>
              <a:t>E.g. 1 - Breaches of article 6(1)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AE00D0-28D6-D7DB-8ABE-81CCDDCA81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dirty="0">
                <a:latin typeface="Arial"/>
                <a:ea typeface="+mn-lt"/>
                <a:cs typeface="+mn-lt"/>
              </a:rPr>
              <a:t>Article 6 has been engaged where the effect of disciplinary procedures is to reduce a prisoner’s visiting rights (</a:t>
            </a:r>
            <a:r>
              <a:rPr lang="en-US" sz="4000" i="1" dirty="0">
                <a:latin typeface="Arial"/>
                <a:ea typeface="+mn-lt"/>
                <a:cs typeface="Times New Roman"/>
              </a:rPr>
              <a:t>GULMEZ v. TURKEY</a:t>
            </a:r>
            <a:r>
              <a:rPr lang="en-US" sz="4000" dirty="0">
                <a:latin typeface="Arial"/>
                <a:ea typeface="+mn-lt"/>
                <a:cs typeface="Times New Roman"/>
              </a:rPr>
              <a:t> - 16330/02 [2008] ECHR 402).</a:t>
            </a:r>
            <a:endParaRPr lang="en-US" sz="40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868951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348855-944A-1DE9-646B-B6B7FABFC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haroni"/>
                <a:cs typeface="Angsana New"/>
              </a:rPr>
              <a:t>E.g. 2 – Breaches of article 6(1)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AF580D-29E6-BDF7-B4D0-F7D1267188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dirty="0">
                <a:latin typeface="Arial"/>
                <a:ea typeface="+mn-lt"/>
                <a:cs typeface="+mn-lt"/>
              </a:rPr>
              <a:t>Legal aid will usually be required in civil cases involving family separation or parental rights (See </a:t>
            </a:r>
            <a:r>
              <a:rPr lang="en-US" sz="4000" i="1" dirty="0">
                <a:latin typeface="Arial"/>
                <a:ea typeface="+mn-lt"/>
                <a:cs typeface="+mn-lt"/>
              </a:rPr>
              <a:t>Munro v UK</a:t>
            </a:r>
            <a:r>
              <a:rPr lang="en-US" sz="4000" dirty="0">
                <a:latin typeface="Arial"/>
                <a:ea typeface="+mn-lt"/>
                <a:cs typeface="+mn-lt"/>
              </a:rPr>
              <a:t> (1987) 52 DR 158; and </a:t>
            </a:r>
            <a:r>
              <a:rPr lang="en-US" sz="4000" i="1" dirty="0">
                <a:latin typeface="Arial"/>
                <a:ea typeface="+mn-lt"/>
                <a:cs typeface="+mn-lt"/>
              </a:rPr>
              <a:t>P, C and S v UK</a:t>
            </a:r>
            <a:r>
              <a:rPr lang="en-US" sz="4000" dirty="0">
                <a:latin typeface="Arial"/>
                <a:ea typeface="+mn-lt"/>
                <a:cs typeface="+mn-lt"/>
              </a:rPr>
              <a:t> (2002) 35 EHRR 31)</a:t>
            </a:r>
            <a:endParaRPr lang="en-US" sz="40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166278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DFB13-16AC-E0B9-61F9-A23D0D044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haroni"/>
                <a:cs typeface="Angsana New"/>
              </a:rPr>
              <a:t>E.g. 3 – Breaches of article 6(1)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C5DEED-FF9A-1981-DB26-7DC62D534F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800" dirty="0">
                <a:latin typeface="Arial"/>
                <a:ea typeface="+mn-lt"/>
                <a:cs typeface="+mn-lt"/>
              </a:rPr>
              <a:t>actions alleging mistreatment by state officials - See </a:t>
            </a:r>
            <a:r>
              <a:rPr lang="en-US" sz="2800" dirty="0">
                <a:latin typeface="Arial"/>
                <a:ea typeface="+mn-lt"/>
                <a:cs typeface="Times New Roman"/>
              </a:rPr>
              <a:t>FAULKNER v. THE UNITED KINGDOM - 30308/96 [1999] ECHR 137 </a:t>
            </a:r>
            <a:r>
              <a:rPr lang="en-US" sz="2800" dirty="0">
                <a:latin typeface="Arial"/>
                <a:ea typeface="+mn-lt"/>
                <a:cs typeface="+mn-lt"/>
              </a:rPr>
              <a:t>(complaint that a lack of a civil legal aid system in Guernsey for an action for false imprisonment and assault and battery was an arguable violation of the right of access to the courts; a friendly settlement was reached on the Government’s undertakings to introduce such a system). </a:t>
            </a:r>
            <a:endParaRPr lang="en-US" sz="2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202692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6E1D7D-0032-7B31-8929-6BE2B86AE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Aharoni"/>
                <a:cs typeface="Angsana New"/>
              </a:rPr>
              <a:t>E.g. 4 – Breaches of article 6(1)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408B0A-C540-2EC2-0EA3-0ABC641BBE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10000"/>
          </a:bodyPr>
          <a:lstStyle/>
          <a:p>
            <a:r>
              <a:rPr lang="en-US" sz="4000" dirty="0">
                <a:latin typeface="Arial"/>
                <a:ea typeface="+mn-lt"/>
                <a:cs typeface="+mn-lt"/>
              </a:rPr>
              <a:t>Legal aid has also been held to be required to ensure equality between parties to civil proceedings </a:t>
            </a:r>
            <a:endParaRPr lang="en-US" sz="4000">
              <a:latin typeface="Arial"/>
              <a:ea typeface="+mn-lt"/>
              <a:cs typeface="Arial"/>
            </a:endParaRPr>
          </a:p>
          <a:p>
            <a:r>
              <a:rPr lang="en-US" sz="4000" dirty="0">
                <a:latin typeface="Arial"/>
                <a:ea typeface="+mn-lt"/>
                <a:cs typeface="+mn-lt"/>
              </a:rPr>
              <a:t>The absence of legal aid, when coupled with other factors, has been said to infringe rights under Article 10 as well as Article 6</a:t>
            </a:r>
          </a:p>
          <a:p>
            <a:pPr marL="0" indent="0">
              <a:buNone/>
            </a:pPr>
            <a:r>
              <a:rPr lang="en-US" sz="4000" dirty="0">
                <a:latin typeface="Arial"/>
                <a:ea typeface="+mn-lt"/>
                <a:cs typeface="+mn-lt"/>
              </a:rPr>
              <a:t>(</a:t>
            </a:r>
            <a:r>
              <a:rPr lang="en-US" sz="4000" i="1" dirty="0">
                <a:latin typeface="Arial"/>
                <a:ea typeface="+mn-lt"/>
                <a:cs typeface="+mn-lt"/>
              </a:rPr>
              <a:t>Steel and Morris v the United Kingdom</a:t>
            </a:r>
            <a:r>
              <a:rPr lang="en-US" sz="4000" dirty="0">
                <a:latin typeface="Arial"/>
                <a:ea typeface="+mn-lt"/>
                <a:cs typeface="+mn-lt"/>
              </a:rPr>
              <a:t> - 68416/01 [2005] ECHR 103). </a:t>
            </a:r>
            <a:endParaRPr lang="en-US" sz="40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879414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7642FF-F7C0-1B85-5060-C8296FB637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haroni"/>
                <a:cs typeface="Angsana New"/>
              </a:rPr>
              <a:t>E.g. 5 – Breaches of article 6(1)*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50CAAB-1B5B-F3A9-CAC9-0576A80B41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dirty="0">
                <a:latin typeface="Arial"/>
                <a:cs typeface="Times New Roman"/>
              </a:rPr>
              <a:t>Legal aid applicants must not be made to prove their indigence beyond all doubt</a:t>
            </a:r>
            <a:endParaRPr lang="en-US" sz="40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4000" dirty="0">
                <a:latin typeface="Arial"/>
                <a:cs typeface="Times New Roman"/>
              </a:rPr>
              <a:t>(</a:t>
            </a:r>
            <a:r>
              <a:rPr lang="en-US" sz="4000" i="1" dirty="0">
                <a:latin typeface="Arial"/>
                <a:cs typeface="Times New Roman"/>
              </a:rPr>
              <a:t>PAKELLI v. GERMANY</a:t>
            </a:r>
            <a:r>
              <a:rPr lang="en-US" sz="4000" dirty="0">
                <a:latin typeface="Arial"/>
                <a:cs typeface="Times New Roman"/>
              </a:rPr>
              <a:t> - 8398/78 [1983] ECHR 6)</a:t>
            </a:r>
            <a:endParaRPr lang="en-US" sz="4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78618245"/>
      </p:ext>
    </p:extLst>
  </p:cSld>
  <p:clrMapOvr>
    <a:masterClrMapping/>
  </p:clrMapOvr>
</p:sld>
</file>

<file path=ppt/theme/theme1.xml><?xml version="1.0" encoding="utf-8"?>
<a:theme xmlns:a="http://schemas.openxmlformats.org/drawingml/2006/main" name="FadeVTI">
  <a:themeElements>
    <a:clrScheme name="gradient">
      <a:dk1>
        <a:sysClr val="windowText" lastClr="000000"/>
      </a:dk1>
      <a:lt1>
        <a:sysClr val="window" lastClr="FFFFFF"/>
      </a:lt1>
      <a:dk2>
        <a:srgbClr val="203040"/>
      </a:dk2>
      <a:lt2>
        <a:srgbClr val="ECF0F0"/>
      </a:lt2>
      <a:accent1>
        <a:srgbClr val="00BAC8"/>
      </a:accent1>
      <a:accent2>
        <a:srgbClr val="794DFF"/>
      </a:accent2>
      <a:accent3>
        <a:srgbClr val="00D17D"/>
      </a:accent3>
      <a:accent4>
        <a:srgbClr val="E69500"/>
      </a:accent4>
      <a:accent5>
        <a:srgbClr val="FE5D21"/>
      </a:accent5>
      <a:accent6>
        <a:srgbClr val="DA2A69"/>
      </a:accent6>
      <a:hlink>
        <a:srgbClr val="3E8FF1"/>
      </a:hlink>
      <a:folHlink>
        <a:srgbClr val="939393"/>
      </a:folHlink>
    </a:clrScheme>
    <a:fontScheme name="Custom 49">
      <a:majorFont>
        <a:latin typeface="Aharoni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deVTI" id="{1194088A-B135-4437-9FD8-7466BBC13A13}" vid="{B787DE2F-1995-45D8-A8E2-6B5CC521AC5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843</Words>
  <Application>Microsoft Office PowerPoint</Application>
  <PresentationFormat>Widescreen</PresentationFormat>
  <Paragraphs>44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Aharoni</vt:lpstr>
      <vt:lpstr>Arial</vt:lpstr>
      <vt:lpstr>Avenir Next LT Pro</vt:lpstr>
      <vt:lpstr>Calibri</vt:lpstr>
      <vt:lpstr>FadeVTI</vt:lpstr>
      <vt:lpstr>Legal Aid, Human Rights and Public Interest</vt:lpstr>
      <vt:lpstr>The right to a fair hearing</vt:lpstr>
      <vt:lpstr>Civil rights and obligations</vt:lpstr>
      <vt:lpstr>Lord Chancellor's Guidance</vt:lpstr>
      <vt:lpstr>E.g. 1 - Breaches of article 6(1)</vt:lpstr>
      <vt:lpstr>E.g. 2 – Breaches of article 6(1)</vt:lpstr>
      <vt:lpstr>E.g. 3 – Breaches of article 6(1)</vt:lpstr>
      <vt:lpstr>E.g. 4 – Breaches of article 6(1)</vt:lpstr>
      <vt:lpstr>E.g. 5 – Breaches of article 6(1)*</vt:lpstr>
      <vt:lpstr>Merits test (Public Law claims)</vt:lpstr>
      <vt:lpstr>Significant wider public interest</vt:lpstr>
      <vt:lpstr>Overwhelming importance to the applicant</vt:lpstr>
      <vt:lpstr>Substance of the case - ECHR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Amélie Godfrey</dc:creator>
  <cp:lastModifiedBy>Amélie Godfrey</cp:lastModifiedBy>
  <cp:revision>303</cp:revision>
  <dcterms:created xsi:type="dcterms:W3CDTF">2024-03-17T17:18:56Z</dcterms:created>
  <dcterms:modified xsi:type="dcterms:W3CDTF">2024-03-19T11:33:45Z</dcterms:modified>
</cp:coreProperties>
</file>