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9" r:id="rId6"/>
    <p:sldId id="260" r:id="rId7"/>
    <p:sldId id="261" r:id="rId8"/>
    <p:sldId id="258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4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C05084-DCF7-1FF7-1E1A-A51D73443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F4F8">
              <a:alpha val="85098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The University of Sheffield logo">
            <a:extLst>
              <a:ext uri="{FF2B5EF4-FFF2-40B4-BE49-F238E27FC236}">
                <a16:creationId xmlns:a16="http://schemas.microsoft.com/office/drawing/2014/main" id="{A6003042-D0A9-9DC1-AC3C-B58E4F412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282653"/>
            <a:ext cx="2971576" cy="9013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902B8E-E783-C54C-9531-0F40CC053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692" y="2525715"/>
            <a:ext cx="10515600" cy="903286"/>
          </a:xfrm>
        </p:spPr>
        <p:txBody>
          <a:bodyPr>
            <a:noAutofit/>
          </a:bodyPr>
          <a:lstStyle>
            <a:lvl1pPr>
              <a:defRPr sz="5200" b="1" i="0">
                <a:solidFill>
                  <a:schemeClr val="tx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3EE6DDF-E673-4EF7-8E28-2AD7383D2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692" y="3981843"/>
            <a:ext cx="10872787" cy="914400"/>
          </a:xfr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tx2"/>
                </a:solidFill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GB" dirty="0"/>
              <a:t>Presentation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851C054-1553-ACEF-2834-30CB88E6D8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9884" y="5552588"/>
            <a:ext cx="5621032" cy="9144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528760A-0591-1473-FA1D-7EA44247E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0916" y="5552588"/>
            <a:ext cx="5621032" cy="9144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0B800-0C08-8505-A484-E3C33F25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7212-DD0C-49FA-ADDC-69ED102CEE5C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92943-8A01-0DED-3480-43A6A29C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195BC-0ADB-E9FD-2A94-A5A2F489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A42-22F6-448C-AEBD-A4351AA38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3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8EA9B8-0526-170A-4EE2-44998BC20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CF122BBB-6F5F-69BB-4ED7-84668E3849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844" y="136525"/>
            <a:ext cx="11009956" cy="666363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7B4FE02-F1F0-400A-CCBD-1F0951EDE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300" y="1157288"/>
            <a:ext cx="4089400" cy="4956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4419EB-6365-D3DB-BBB3-AD8B72B415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1234" y="1164522"/>
            <a:ext cx="7369175" cy="4948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42BAD-E11D-E03F-8DD7-EFE5D56F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7212-DD0C-49FA-ADDC-69ED102CEE5C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8792-42A4-C118-8092-AC240E4C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C7256-4BE4-9904-A949-6FAE919F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A42-22F6-448C-AEBD-A4351AA38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67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8EA9B8-0526-170A-4EE2-44998BC20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9EFA73A-97F1-7794-156D-88C66E985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844" y="136525"/>
            <a:ext cx="11009956" cy="666363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4419EB-6365-D3DB-BBB3-AD8B72B415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2760" y="1164522"/>
            <a:ext cx="11677650" cy="4948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42BAD-E11D-E03F-8DD7-EFE5D56F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7212-DD0C-49FA-ADDC-69ED102CEE5C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8792-42A4-C118-8092-AC240E4C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C7256-4BE4-9904-A949-6FAE919F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A42-22F6-448C-AEBD-A4351AA38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6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F830-3E10-C84A-15BC-9C9FC34DA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F3D29-2C0F-60F7-BB5C-5E9DDC121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4A8A2-E9BB-B177-DAE7-A1A68B5B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7212-DD0C-49FA-ADDC-69ED102CEE5C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8FBA9-9C44-E129-6975-ED55FD4C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D3BD5-B4DB-73D9-382C-72AAAFBD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A42-22F6-448C-AEBD-A4351AA38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5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B9A049-9CF8-7774-C1BF-6E137C92A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506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9E5DAF-FACE-5923-E223-DB6CAC27F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844" y="136525"/>
            <a:ext cx="11009956" cy="666363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940432-05C0-8D2B-D623-E1C4368E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7212-DD0C-49FA-ADDC-69ED102CEE5C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5B975-D961-3820-589F-FF2B437E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23391-D962-08C4-699E-893E38F9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A42-22F6-448C-AEBD-A4351AA38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1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98539C-6D96-65DB-3617-869C4851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C01144F-9CD4-01BF-B17B-1F51A154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844" y="136525"/>
            <a:ext cx="11009956" cy="666363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0FCBC-74E4-FF04-687C-9FF64C4A97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3844" y="1253330"/>
            <a:ext cx="11283779" cy="4859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A66CB-A184-E2C1-46FB-D30A4236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7212-DD0C-49FA-ADDC-69ED102CEE5C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B5F3A-56BC-5DC6-0CB4-8524E9A2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86CD-4E2F-7998-9D71-BEA3CB33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A42-22F6-448C-AEBD-A4351AA38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66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98539C-6D96-65DB-3617-869C4851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255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C642B7AB-BDCE-8808-44BC-9B911EB31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844" y="136525"/>
            <a:ext cx="11009956" cy="666363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0FCBC-74E4-FF04-687C-9FF64C4A97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3845" y="1253330"/>
            <a:ext cx="5487112" cy="4859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56F4E8-20C2-D306-8701-7748C2D50AD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1043" y="1253331"/>
            <a:ext cx="5487112" cy="485942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A66CB-A184-E2C1-46FB-D30A4236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7212-DD0C-49FA-ADDC-69ED102CEE5C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B5F3A-56BC-5DC6-0CB4-8524E9A2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86CD-4E2F-7998-9D71-BEA3CB33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A42-22F6-448C-AEBD-A4351AA38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5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8EA9B8-0526-170A-4EE2-44998BC20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40AFC9C6-B87E-375C-E428-2DFB1D459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844" y="136525"/>
            <a:ext cx="11009956" cy="666363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9A3E41-0597-3192-3DBA-0B4D20DC96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3845" y="1253330"/>
            <a:ext cx="3694755" cy="4859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D397389-C582-415D-B041-FC57E22FB5E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39333" y="1253330"/>
            <a:ext cx="3694755" cy="4859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29CC15-89B1-D103-CD8A-BF80C0D89D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4822" y="1253330"/>
            <a:ext cx="3694755" cy="4859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42BAD-E11D-E03F-8DD7-EFE5D56F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7212-DD0C-49FA-ADDC-69ED102CEE5C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8792-42A4-C118-8092-AC240E4C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C7256-4BE4-9904-A949-6FAE919F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A42-22F6-448C-AEBD-A4351AA38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77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8EA9B8-0526-170A-4EE2-44998BC20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8A8EB45-87A0-7BC9-8B50-11B95EECA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844" y="136525"/>
            <a:ext cx="11009956" cy="666363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9A3E41-0597-3192-3DBA-0B4D20DC96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3845" y="1253331"/>
            <a:ext cx="7329164" cy="493892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B46CB53-7CB8-5B3C-BE49-9B20D84FCC5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34821" y="1253331"/>
            <a:ext cx="3694755" cy="490904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accent5"/>
                </a:solidFill>
                <a:latin typeface="Source Sans Pro Black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29CC15-89B1-D103-CD8A-BF80C0D89D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4822" y="1842052"/>
            <a:ext cx="3694755" cy="435020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42BAD-E11D-E03F-8DD7-EFE5D56F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7212-DD0C-49FA-ADDC-69ED102CEE5C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8792-42A4-C118-8092-AC240E4C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C7256-4BE4-9904-A949-6FAE919F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A42-22F6-448C-AEBD-A4351AA38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1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65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ivder - Flaming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3F19FE-01C2-98F4-B8BF-CAE4066C4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566550-17A1-D711-F681-47CAB8520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5789" y="2932043"/>
            <a:ext cx="7067550" cy="2425700"/>
          </a:xfrm>
        </p:spPr>
        <p:txBody>
          <a:bodyPr anchor="t"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4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ivider - Teal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193171-0519-E70D-9518-FD5257660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D20E114-57E3-B4E6-6D44-4DABEB23A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5789" y="2932043"/>
            <a:ext cx="7067550" cy="2425700"/>
          </a:xfrm>
        </p:spPr>
        <p:txBody>
          <a:bodyPr anchor="t"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1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3E179-9738-841F-B2A5-DA69F478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C2B41-A8AA-68A2-ECDC-D282475CE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F489-CEF4-D1E2-AA8D-656282974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37212-DD0C-49FA-ADDC-69ED102CEE5C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53336-989C-B42A-BBE3-46163978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6A317-86E5-373E-71C5-1246FEB0D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2CA42-22F6-448C-AEBD-A4351AA38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997DE7-9EA1-4369-FAEB-405C37AF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2525715"/>
            <a:ext cx="10515600" cy="903286"/>
          </a:xfrm>
        </p:spPr>
        <p:txBody>
          <a:bodyPr/>
          <a:lstStyle/>
          <a:p>
            <a:r>
              <a:rPr lang="en-US" dirty="0"/>
              <a:t>Crowdfunding in judicial review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CE576CA-DA88-F7CD-1A8C-D4686896F3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692" y="3981843"/>
            <a:ext cx="10872787" cy="914400"/>
          </a:xfrm>
        </p:spPr>
        <p:txBody>
          <a:bodyPr/>
          <a:lstStyle/>
          <a:p>
            <a:r>
              <a:rPr lang="en-US" dirty="0"/>
              <a:t>Sam Guy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B44E4E1-F498-00B6-7BCC-066E4FF25B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9884" y="5552588"/>
            <a:ext cx="5621032" cy="914400"/>
          </a:xfrm>
        </p:spPr>
        <p:txBody>
          <a:bodyPr/>
          <a:lstStyle/>
          <a:p>
            <a:r>
              <a:rPr lang="en-US" dirty="0"/>
              <a:t>s.guy@sheffield.ac.uk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7B62D3B-DA0C-0807-CBD1-3F097A44A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10916" y="5552588"/>
            <a:ext cx="5621032" cy="914400"/>
          </a:xfrm>
        </p:spPr>
        <p:txBody>
          <a:bodyPr/>
          <a:lstStyle/>
          <a:p>
            <a:r>
              <a:rPr lang="en-US" dirty="0"/>
              <a:t>@SamJ_Guy (Twitter)</a:t>
            </a:r>
          </a:p>
        </p:txBody>
      </p:sp>
    </p:spTree>
    <p:extLst>
      <p:ext uri="{BB962C8B-B14F-4D97-AF65-F5344CB8AC3E}">
        <p14:creationId xmlns:p14="http://schemas.microsoft.com/office/powerpoint/2010/main" val="231633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AD7EE2C-D616-FCB1-5370-0D1F520E5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44" y="136525"/>
            <a:ext cx="11009956" cy="666363"/>
          </a:xfrm>
        </p:spPr>
        <p:txBody>
          <a:bodyPr/>
          <a:lstStyle/>
          <a:p>
            <a:r>
              <a:rPr lang="en-US" dirty="0"/>
              <a:t>Judicial review’s financial exclusions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9A739A-473C-B6F8-4391-66A16C2A5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44" y="1253330"/>
            <a:ext cx="11283779" cy="53665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JR costs are ‘public law’s disgrace’ (Tom Hickman KC) </a:t>
            </a:r>
          </a:p>
          <a:p>
            <a:pPr marL="1028700" lvl="1" indent="-342900"/>
            <a:endParaRPr lang="en-GB" sz="900" dirty="0"/>
          </a:p>
          <a:p>
            <a:pPr marL="1028700" lvl="1" indent="-342900"/>
            <a:r>
              <a:rPr lang="en-GB" sz="2800" dirty="0"/>
              <a:t>Estimated adverse costs for a simple two-hour central government JR at £8,000-12,000; </a:t>
            </a:r>
          </a:p>
          <a:p>
            <a:pPr marL="1028700" lvl="1" indent="-342900"/>
            <a:endParaRPr lang="en-GB" sz="900" dirty="0"/>
          </a:p>
          <a:p>
            <a:pPr marL="1028700" lvl="1" indent="-342900"/>
            <a:r>
              <a:rPr lang="en-GB" sz="2800" dirty="0"/>
              <a:t>A one-day moderately complex challenge to a regulatory body at over £40,000; </a:t>
            </a:r>
          </a:p>
          <a:p>
            <a:pPr marL="1028700" lvl="1" indent="-342900"/>
            <a:endParaRPr lang="en-GB" sz="900" dirty="0"/>
          </a:p>
          <a:p>
            <a:pPr marL="1028700" lvl="1" indent="-342900"/>
            <a:r>
              <a:rPr lang="en-GB" sz="2800" dirty="0"/>
              <a:t>A substantial two-day challenge at £80,000-£200,000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Limited independent funding organisations; legal aid budget cut and eligibility narrowed post-LASPO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907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B127C-1112-317B-8B92-CF5438CB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Crowdfunding prospects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88907-D1AA-FB1E-F311-2D9687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Study of 413 crowdfunding pages on </a:t>
            </a:r>
            <a:r>
              <a:rPr lang="en-GB" sz="2800" dirty="0" err="1"/>
              <a:t>CrowdJustice</a:t>
            </a:r>
            <a:r>
              <a:rPr lang="en-GB" sz="2800" dirty="0"/>
              <a:t> raising funds for judicial reviews</a:t>
            </a:r>
          </a:p>
          <a:p>
            <a:r>
              <a:rPr lang="en-GB" sz="1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Among the 413 pages: mean value of donations per page was £22,191; median was £8,046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52 ‘outlier’ cases (over £50K) – responsible for almost 2/3 of total money raised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Excluding those outliers, the mean value donated was £10,209.90; median was £6,330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BEA2D-52AC-A8BB-261B-B723D53A749A}"/>
              </a:ext>
            </a:extLst>
          </p:cNvPr>
          <p:cNvSpPr txBox="1"/>
          <p:nvPr/>
        </p:nvSpPr>
        <p:spPr>
          <a:xfrm>
            <a:off x="676712" y="6291836"/>
            <a:ext cx="10838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ource Sans Pro" panose="020B0503030403020204" pitchFamily="34" charset="0"/>
              </a:rPr>
              <a:t>Sam Guy, ‘Mobilising the Market: An Empirical Analysis of Crowdfunding for Judicial Review Litigation’ (2023) 86(2) Modern Law Review 331</a:t>
            </a:r>
          </a:p>
        </p:txBody>
      </p:sp>
    </p:spTree>
    <p:extLst>
      <p:ext uri="{BB962C8B-B14F-4D97-AF65-F5344CB8AC3E}">
        <p14:creationId xmlns:p14="http://schemas.microsoft.com/office/powerpoint/2010/main" val="410797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D23B6-1328-97FD-5D92-E236D9FA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 matter of cases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96613A-C7DF-ED61-6633-17E786A4718F}"/>
              </a:ext>
            </a:extLst>
          </p:cNvPr>
          <p:cNvSpPr txBox="1"/>
          <p:nvPr/>
        </p:nvSpPr>
        <p:spPr>
          <a:xfrm>
            <a:off x="676712" y="6291836"/>
            <a:ext cx="10838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ource Sans Pro" panose="020B0503030403020204" pitchFamily="34" charset="0"/>
              </a:rPr>
              <a:t>Sam Guy, ‘Mobilising the Market: An Empirical Analysis of Crowdfunding for Judicial Review Litigation’ (2023) 86(2) Modern Law Review 331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000D67F-875B-13D7-0DBE-05ACDE05E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803896"/>
              </p:ext>
            </p:extLst>
          </p:nvPr>
        </p:nvGraphicFramePr>
        <p:xfrm>
          <a:off x="1191463" y="1221167"/>
          <a:ext cx="9314718" cy="46523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104906">
                  <a:extLst>
                    <a:ext uri="{9D8B030D-6E8A-4147-A177-3AD203B41FA5}">
                      <a16:colId xmlns:a16="http://schemas.microsoft.com/office/drawing/2014/main" val="1878114844"/>
                    </a:ext>
                  </a:extLst>
                </a:gridCol>
                <a:gridCol w="3104906">
                  <a:extLst>
                    <a:ext uri="{9D8B030D-6E8A-4147-A177-3AD203B41FA5}">
                      <a16:colId xmlns:a16="http://schemas.microsoft.com/office/drawing/2014/main" val="4213106868"/>
                    </a:ext>
                  </a:extLst>
                </a:gridCol>
                <a:gridCol w="3104906">
                  <a:extLst>
                    <a:ext uri="{9D8B030D-6E8A-4147-A177-3AD203B41FA5}">
                      <a16:colId xmlns:a16="http://schemas.microsoft.com/office/drawing/2014/main" val="1079993203"/>
                    </a:ext>
                  </a:extLst>
                </a:gridCol>
              </a:tblGrid>
              <a:tr h="465239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Sector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579901"/>
                  </a:ext>
                </a:extLst>
              </a:tr>
              <a:tr h="465239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Environment and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465664"/>
                  </a:ext>
                </a:extLst>
              </a:tr>
              <a:tr h="465239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Health and social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972338"/>
                  </a:ext>
                </a:extLst>
              </a:tr>
              <a:tr h="465239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577286"/>
                  </a:ext>
                </a:extLst>
              </a:tr>
              <a:tr h="465239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Immigration and asylum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281838"/>
                  </a:ext>
                </a:extLst>
              </a:tr>
              <a:tr h="465239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Civil liberties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86789"/>
                  </a:ext>
                </a:extLst>
              </a:tr>
              <a:tr h="465239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Brexit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477332"/>
                  </a:ext>
                </a:extLst>
              </a:tr>
              <a:tr h="465239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Inquest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990351"/>
                  </a:ext>
                </a:extLst>
              </a:tr>
              <a:tr h="465239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Criminal justice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627827"/>
                  </a:ext>
                </a:extLst>
              </a:tr>
              <a:tr h="465239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007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9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9EA0-F2CE-98AE-F727-4FA01820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Crowdfunding in Aarhus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63D88-45BC-9040-B8E1-06CC12D03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44" y="1085851"/>
            <a:ext cx="11383965" cy="545782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Aarhus Costs Rules in CPR (r45.41-44) – fixed, standardised limits on adverse costs </a:t>
            </a:r>
          </a:p>
          <a:p>
            <a:pPr marL="1028700" lvl="1" indent="-342900"/>
            <a:endParaRPr lang="en-GB" sz="900" dirty="0"/>
          </a:p>
          <a:p>
            <a:pPr marL="1028700" lvl="1" indent="-342900"/>
            <a:r>
              <a:rPr lang="en-GB" sz="2800" dirty="0"/>
              <a:t>£5K (individual) or £10K (group); £35K for defendants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Aarhus regime gives a stable and attainable funding target; crowdfunding provides a means to meet that target </a:t>
            </a:r>
          </a:p>
          <a:p>
            <a:pPr marL="1028700" lvl="1" indent="-342900"/>
            <a:endParaRPr lang="en-GB" sz="900" dirty="0"/>
          </a:p>
          <a:p>
            <a:pPr marL="1028700" lvl="1" indent="-342900"/>
            <a:r>
              <a:rPr lang="en-GB" sz="2800" dirty="0"/>
              <a:t>Potential to vary the cap upwards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(prospective) crowdfunding should be raised when providing info on assets alongside claim form </a:t>
            </a:r>
          </a:p>
          <a:p>
            <a:pPr marL="1028700" lvl="1" indent="-342900"/>
            <a:endParaRPr lang="en-GB" sz="900" i="1" dirty="0"/>
          </a:p>
          <a:p>
            <a:pPr marL="1028700" lvl="1" indent="-342900"/>
            <a:r>
              <a:rPr lang="en-GB" sz="2800" i="1" dirty="0"/>
              <a:t>R (Lewis) v Welsh Ministers </a:t>
            </a:r>
            <a:r>
              <a:rPr lang="en-GB" sz="2800" dirty="0"/>
              <a:t>[2022] – assessment of future funds</a:t>
            </a:r>
          </a:p>
        </p:txBody>
      </p:sp>
    </p:spTree>
    <p:extLst>
      <p:ext uri="{BB962C8B-B14F-4D97-AF65-F5344CB8AC3E}">
        <p14:creationId xmlns:p14="http://schemas.microsoft.com/office/powerpoint/2010/main" val="368318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8FCF-F3B1-0682-5478-836B61778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Crowdfunding and CCOs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32BC4-84E0-E88C-4110-E6DBD8CBD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44" y="1500980"/>
            <a:ext cx="11283779" cy="485942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ss88-90 CJCA 2015 (for CF cases, see </a:t>
            </a:r>
            <a:r>
              <a:rPr lang="en-GB" sz="2800" i="1" dirty="0"/>
              <a:t>Hawking</a:t>
            </a:r>
            <a:r>
              <a:rPr lang="en-GB" sz="2800" dirty="0"/>
              <a:t> [2018];</a:t>
            </a:r>
            <a:r>
              <a:rPr lang="en-GB" sz="2800" i="1" dirty="0"/>
              <a:t> We Love Hackney</a:t>
            </a:r>
            <a:r>
              <a:rPr lang="en-GB" sz="2800" dirty="0"/>
              <a:t> [2019])</a:t>
            </a:r>
            <a:endParaRPr lang="en-GB" sz="28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Similar but less straightforward, to Aarhus cases: rate of cap isn’t fixed – parties can agree reciprocal cost limits or judge decides at permission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CCOs and crowdfunding go hand-in-hand – crowdfunded claimants will often still need a CCO to minimise adverse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0860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F2D3-96BA-A0AD-3941-0E67C03A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Crowdfunding and CCOs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46F06-ADB0-ACB9-1BE4-81112834F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44" y="1339055"/>
            <a:ext cx="11283779" cy="485942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For crowdfunded JRs, CCO may be set roughly at the amount (predicted to be) fundraised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Predicting crowdfunding in a witness statement is not an exact science – can make a cautious estimate &amp; later vary cap upward if necessary</a:t>
            </a:r>
          </a:p>
          <a:p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i="1" dirty="0"/>
              <a:t>Expectation</a:t>
            </a:r>
            <a:r>
              <a:rPr lang="en-GB" sz="2800" dirty="0"/>
              <a:t> developing to attempt crowdfunding if seeking a CCO?</a:t>
            </a:r>
          </a:p>
          <a:p>
            <a:endParaRPr lang="en-GB" sz="900" dirty="0"/>
          </a:p>
          <a:p>
            <a:pPr marL="1028700" lvl="1" indent="-342900"/>
            <a:r>
              <a:rPr lang="en-GB" sz="2800" dirty="0"/>
              <a:t>Can outline in witness statements why CF isn’t appropriate/only so much can be raised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6745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EEAFF-7529-CAF3-04C0-A03A4B1C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Crowdfunding and legal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BE37-3DD4-7DEC-24A8-2CCEE40ED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44" y="1358105"/>
            <a:ext cx="11283779" cy="485942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Groups who might previously have found a claimant eligible for legal aid now turn to crowdfunding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Crowdfunding used as a reason to refuse legal aid? </a:t>
            </a:r>
          </a:p>
          <a:p>
            <a:pPr marL="1028700" lvl="1" indent="-342900"/>
            <a:endParaRPr lang="en-GB" sz="900" dirty="0"/>
          </a:p>
          <a:p>
            <a:pPr marL="1028700" lvl="1" indent="-342900"/>
            <a:r>
              <a:rPr lang="en-GB" sz="2800" dirty="0"/>
              <a:t>Community contributions</a:t>
            </a:r>
          </a:p>
          <a:p>
            <a:pPr marL="1028700" lvl="1" indent="-342900"/>
            <a:endParaRPr lang="en-GB" sz="900" dirty="0"/>
          </a:p>
          <a:p>
            <a:pPr marL="1028700" lvl="1" indent="-342900"/>
            <a:r>
              <a:rPr lang="en-GB" sz="2800" dirty="0"/>
              <a:t>Refusal entirely? </a:t>
            </a:r>
            <a:endParaRPr lang="en-GB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dilemma of ‘the gap’ – see e.g. </a:t>
            </a:r>
            <a:r>
              <a:rPr lang="en-GB" sz="2800" i="1" dirty="0" err="1"/>
              <a:t>Gudanaviciene</a:t>
            </a:r>
            <a:r>
              <a:rPr lang="en-GB" sz="2800" dirty="0"/>
              <a:t> [2013]</a:t>
            </a:r>
          </a:p>
        </p:txBody>
      </p:sp>
    </p:spTree>
    <p:extLst>
      <p:ext uri="{BB962C8B-B14F-4D97-AF65-F5344CB8AC3E}">
        <p14:creationId xmlns:p14="http://schemas.microsoft.com/office/powerpoint/2010/main" val="300018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48FDB-AD92-FB8B-72B3-EED37CF9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ethical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F1E94-D42F-4316-0713-CC6EEA7B2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Descriptions on fundraising pages</a:t>
            </a:r>
          </a:p>
          <a:p>
            <a:pPr marL="1028700" lvl="1" indent="-342900"/>
            <a:endParaRPr lang="en-GB" sz="900" dirty="0"/>
          </a:p>
          <a:p>
            <a:pPr marL="1028700" lvl="1" indent="-342900"/>
            <a:r>
              <a:rPr lang="en-GB" sz="2800" dirty="0"/>
              <a:t>What is JR? What are the possible remedies?</a:t>
            </a:r>
          </a:p>
          <a:p>
            <a:pPr marL="1028700" lvl="1" indent="-342900"/>
            <a:endParaRPr lang="en-GB" sz="900" dirty="0"/>
          </a:p>
          <a:p>
            <a:pPr marL="1028700" lvl="1" indent="-342900"/>
            <a:r>
              <a:rPr lang="en-GB" sz="2800" dirty="0"/>
              <a:t>Mindful of client confidentiality </a:t>
            </a:r>
          </a:p>
          <a:p>
            <a:pPr marL="1028700" lvl="1" indent="-342900"/>
            <a:endParaRPr lang="en-GB" sz="900" dirty="0"/>
          </a:p>
          <a:p>
            <a:pPr marL="1028700" lvl="1" indent="-342900"/>
            <a:r>
              <a:rPr lang="en-GB" sz="2800" dirty="0"/>
              <a:t>Disclosing pre-action correspondence?</a:t>
            </a:r>
          </a:p>
          <a:p>
            <a:pPr marL="1028700" lvl="1" indent="-342900"/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Encourage updates at milestones/case ending</a:t>
            </a:r>
          </a:p>
          <a:p>
            <a:pPr marL="1028700" lvl="1" indent="-342900"/>
            <a:endParaRPr lang="en-GB" sz="900" dirty="0"/>
          </a:p>
          <a:p>
            <a:pPr marL="1028700" lvl="1" indent="-342900"/>
            <a:r>
              <a:rPr lang="en-GB" sz="2800" dirty="0"/>
              <a:t>Including where not positive</a:t>
            </a:r>
          </a:p>
        </p:txBody>
      </p:sp>
    </p:spTree>
    <p:extLst>
      <p:ext uri="{BB962C8B-B14F-4D97-AF65-F5344CB8AC3E}">
        <p14:creationId xmlns:p14="http://schemas.microsoft.com/office/powerpoint/2010/main" val="247766474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UoS">
  <a:themeElements>
    <a:clrScheme name="The Univerity of Sheffield">
      <a:dk1>
        <a:srgbClr val="121E2B"/>
      </a:dk1>
      <a:lt1>
        <a:srgbClr val="FFFFFF"/>
      </a:lt1>
      <a:dk2>
        <a:srgbClr val="440099"/>
      </a:dk2>
      <a:lt2>
        <a:srgbClr val="E7E6E6"/>
      </a:lt2>
      <a:accent1>
        <a:srgbClr val="C2E9F1"/>
      </a:accent1>
      <a:accent2>
        <a:srgbClr val="440099"/>
      </a:accent2>
      <a:accent3>
        <a:srgbClr val="F2F2F2"/>
      </a:accent3>
      <a:accent4>
        <a:srgbClr val="FF6371"/>
      </a:accent4>
      <a:accent5>
        <a:srgbClr val="00598F"/>
      </a:accent5>
      <a:accent6>
        <a:srgbClr val="9ADBE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UoS" id="{332F126A-0FEC-48C4-886C-1F784D8EB8D1}" vid="{D247D07A-FA46-412F-B524-C2FC7DEA62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ThemeUoS</Template>
  <TotalTime>504</TotalTime>
  <Words>570</Words>
  <Application>Microsoft Office PowerPoint</Application>
  <PresentationFormat>Widescreen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Source Sans Pro</vt:lpstr>
      <vt:lpstr>Source Sans Pro Black</vt:lpstr>
      <vt:lpstr>Source Sans Pro Semibold</vt:lpstr>
      <vt:lpstr>ThemeUoS</vt:lpstr>
      <vt:lpstr>Crowdfunding in judicial review</vt:lpstr>
      <vt:lpstr>Judicial review’s financial exclusions</vt:lpstr>
      <vt:lpstr>Crowdfunding prospects</vt:lpstr>
      <vt:lpstr>Subject matter of cases</vt:lpstr>
      <vt:lpstr>Crowdfunding in Aarhus cases</vt:lpstr>
      <vt:lpstr>Crowdfunding and CCOs</vt:lpstr>
      <vt:lpstr>Crowdfunding and CCOs</vt:lpstr>
      <vt:lpstr>Crowdfunding and legal aid</vt:lpstr>
      <vt:lpstr>Some ethical pointers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Crowdfunding in judicial review</dc:title>
  <dc:creator>Sam Guy</dc:creator>
  <cp:lastModifiedBy>Amélie Godfrey</cp:lastModifiedBy>
  <cp:revision>9</cp:revision>
  <dcterms:created xsi:type="dcterms:W3CDTF">2024-03-18T12:54:28Z</dcterms:created>
  <dcterms:modified xsi:type="dcterms:W3CDTF">2024-03-20T16:18:28Z</dcterms:modified>
</cp:coreProperties>
</file>