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313" r:id="rId4"/>
    <p:sldId id="293" r:id="rId5"/>
    <p:sldId id="296" r:id="rId6"/>
    <p:sldId id="297" r:id="rId7"/>
    <p:sldId id="298" r:id="rId8"/>
    <p:sldId id="291" r:id="rId9"/>
  </p:sldIdLst>
  <p:sldSz cx="9144000" cy="5143500" type="screen16x9"/>
  <p:notesSz cx="6858000" cy="9144000"/>
  <p:defaultTextStyle>
    <a:defPPr>
      <a:defRPr lang="en-US"/>
    </a:defPPr>
    <a:lvl1pPr marL="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0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41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11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82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52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23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935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640" algn="l" defTabSz="6854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6C"/>
    <a:srgbClr val="476B98"/>
    <a:srgbClr val="8FB0C2"/>
    <a:srgbClr val="5F5E5E"/>
    <a:srgbClr val="E1BF4F"/>
    <a:srgbClr val="C5D9E4"/>
    <a:srgbClr val="F0F0F0"/>
    <a:srgbClr val="C5C5C4"/>
    <a:srgbClr val="A5A5A4"/>
    <a:srgbClr val="0F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2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96" y="12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9126-91B4-9349-AB53-92A937C820E3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3D4A-DADE-384E-B82B-B7CFFE4C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2124-436D-394E-A7EC-B637D995F67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EE54-8CBD-734F-95F3-810624B78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0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41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11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82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52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23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935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640" algn="l" defTabSz="6854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EE54-8CBD-734F-95F3-810624B782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1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13" y="1612997"/>
            <a:ext cx="1860972" cy="19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5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E4E4E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Arial" panose="020B0604020202020204" pitchFamily="34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5392" y="4676613"/>
            <a:ext cx="172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1E416C"/>
                </a:solidFill>
                <a:latin typeface="Georgia" panose="02040502050405020303" pitchFamily="18" charset="0"/>
                <a:ea typeface="Adria Slab" panose="00000500000000000000" pitchFamily="50" charset="0"/>
                <a:cs typeface="Arial" panose="020B0604020202020204" pitchFamily="34" charset="0"/>
              </a:rPr>
              <a:t>@gardencourtlaw</a:t>
            </a:r>
            <a:endParaRPr lang="en-GB" sz="1200" dirty="0">
              <a:solidFill>
                <a:srgbClr val="1E416C"/>
              </a:solidFill>
              <a:latin typeface="Georgia" panose="02040502050405020303" pitchFamily="18" charset="0"/>
              <a:ea typeface="Adria Slab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22" y="3849438"/>
            <a:ext cx="425827" cy="61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71" y="3894855"/>
            <a:ext cx="771933" cy="532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0" y="4746908"/>
            <a:ext cx="224284" cy="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Georgia" panose="02040502050405020303" pitchFamily="18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735856"/>
            <a:ext cx="1736401" cy="241877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1E416C"/>
                </a:solidFill>
              </a:rPr>
              <a:pPr/>
              <a:t>‹#›</a:t>
            </a:fld>
            <a:endParaRPr lang="en-US" dirty="0">
              <a:solidFill>
                <a:srgbClr val="1E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7" y="4359356"/>
            <a:ext cx="1736394" cy="24187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1782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C5D9E4"/>
                </a:solidFill>
              </a:rPr>
              <a:pPr/>
              <a:t>‹#›</a:t>
            </a:fld>
            <a:endParaRPr lang="en-US" dirty="0">
              <a:solidFill>
                <a:srgbClr val="C5D9E4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C5D9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920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1B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2217728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rgbClr val="1E416C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672982" y="4318715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n-US"/>
            </a:defPPr>
            <a:lvl1pPr marL="0" algn="r" defTabSz="685488" rtl="0" eaLnBrk="1" latinLnBrk="0" hangingPunct="1">
              <a:defRPr sz="900" kern="1200">
                <a:solidFill>
                  <a:srgbClr val="C5C5C4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74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3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6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20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64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8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2" algn="l" defTabSz="685488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EDF9-49C9-3B4E-9E3F-68E4798302E0}" type="slidenum">
              <a:rPr lang="en-US" smtClean="0">
                <a:solidFill>
                  <a:srgbClr val="1E416C"/>
                </a:solidFill>
              </a:rPr>
              <a:pPr/>
              <a:t>‹#›</a:t>
            </a:fld>
            <a:endParaRPr lang="en-US" dirty="0">
              <a:solidFill>
                <a:srgbClr val="1E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08361" y="796615"/>
            <a:ext cx="8127291" cy="25818"/>
          </a:xfrm>
          <a:prstGeom prst="line">
            <a:avLst/>
          </a:prstGeom>
          <a:ln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5228921" cy="300038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FontTx/>
              <a:buNone/>
              <a:defRPr sz="2000">
                <a:solidFill>
                  <a:srgbClr val="1E416C"/>
                </a:solidFill>
                <a:latin typeface="Georgia" panose="02040502050405020303" pitchFamily="18" charset="0"/>
                <a:ea typeface="Adria Slab" charset="0"/>
                <a:cs typeface="Arial" panose="020B0604020202020204" pitchFamily="34" charset="0"/>
              </a:defRPr>
            </a:lvl1pPr>
            <a:lvl2pPr marL="342859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2pPr>
            <a:lvl3pPr marL="685718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3pPr>
            <a:lvl4pPr marL="1028577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4pPr>
            <a:lvl5pPr marL="1371436" indent="0">
              <a:buFontTx/>
              <a:buNone/>
              <a:defRPr sz="1400"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1E4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267494" y="4676613"/>
            <a:ext cx="172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1E416C"/>
                </a:solidFill>
                <a:latin typeface="Georgia" panose="02040502050405020303" pitchFamily="18" charset="0"/>
                <a:ea typeface="Adria Slab" panose="00000500000000000000" pitchFamily="50" charset="0"/>
              </a:rPr>
              <a:t>@gardencourtlaw</a:t>
            </a:r>
            <a:endParaRPr lang="en-GB" sz="1200" dirty="0">
              <a:solidFill>
                <a:srgbClr val="1E416C"/>
              </a:solidFill>
              <a:latin typeface="Georgia" panose="02040502050405020303" pitchFamily="18" charset="0"/>
              <a:ea typeface="Adria Slab" panose="00000500000000000000" pitchFamily="50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402492" y="1507524"/>
            <a:ext cx="5053913" cy="233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8" y="4703505"/>
            <a:ext cx="1662468" cy="223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10" y="4738766"/>
            <a:ext cx="224284" cy="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8" y="1835949"/>
            <a:ext cx="7096125" cy="5572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lnSpc>
                <a:spcPts val="3600"/>
              </a:lnSpc>
              <a:buFontTx/>
              <a:buNone/>
              <a:defRPr sz="3000">
                <a:solidFill>
                  <a:schemeClr val="bg1"/>
                </a:solidFill>
                <a:latin typeface="Georgia" panose="02040502050405020303" pitchFamily="18" charset="0"/>
                <a:ea typeface="Adria Slab" charset="0"/>
                <a:cs typeface="Georgia" panose="02040502050405020303" pitchFamily="18" charset="0"/>
              </a:defRPr>
            </a:lvl1pPr>
            <a:lvl2pPr marL="342859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FontTx/>
              <a:buNone/>
              <a:defRPr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37505" y="2966206"/>
            <a:ext cx="5868988" cy="77946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sz="1400" b="0" i="0" baseline="0">
                <a:solidFill>
                  <a:srgbClr val="8FB0C2"/>
                </a:solidFill>
                <a:latin typeface="Georgia" panose="02040502050405020303" pitchFamily="18" charset="0"/>
                <a:ea typeface="Adria Slab Light" charset="0"/>
                <a:cs typeface="Arial" panose="020B0604020202020204" pitchFamily="34" charset="0"/>
              </a:defRPr>
            </a:lvl1pPr>
            <a:lvl2pPr marL="342859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>
              <a:buNone/>
              <a:defRPr>
                <a:solidFill>
                  <a:srgbClr val="C5D9E4"/>
                </a:solidFill>
                <a:latin typeface="Adria Slab" charset="0"/>
                <a:ea typeface="Adria Slab" charset="0"/>
                <a:cs typeface="Adria Slab" charset="0"/>
              </a:defRPr>
            </a:lvl5pPr>
          </a:lstStyle>
          <a:p>
            <a:pPr lvl="0"/>
            <a:r>
              <a:rPr lang="fi-FI" dirty="0"/>
              <a:t>020 7993 7600         </a:t>
            </a:r>
            <a:r>
              <a:rPr lang="fi-FI" dirty="0" err="1"/>
              <a:t>info@gclaw.co.uk</a:t>
            </a:r>
            <a:r>
              <a:rPr lang="fi-FI" dirty="0"/>
              <a:t>         @</a:t>
            </a:r>
            <a:r>
              <a:rPr lang="fi-FI" dirty="0" err="1"/>
              <a:t>gardencourtlaw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508362" y="4575499"/>
            <a:ext cx="8127291" cy="23471"/>
          </a:xfrm>
          <a:prstGeom prst="line">
            <a:avLst/>
          </a:prstGeom>
          <a:ln w="3175">
            <a:solidFill>
              <a:srgbClr val="C5D9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" y="4359356"/>
            <a:ext cx="1736401" cy="2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3" r:id="rId3"/>
    <p:sldLayoutId id="2147483667" r:id="rId4"/>
    <p:sldLayoutId id="2147483674" r:id="rId5"/>
    <p:sldLayoutId id="2147483675" r:id="rId6"/>
    <p:sldLayoutId id="2147483666" r:id="rId7"/>
    <p:sldLayoutId id="2147483672" r:id="rId8"/>
  </p:sldLayoutIdLst>
  <p:hf hdr="0" ftr="0" dt="0"/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7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16036" y="842934"/>
            <a:ext cx="7096125" cy="987137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GB" sz="3600" dirty="0"/>
              <a:t>Judicial Review and Legal Aid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051402" y="2719767"/>
            <a:ext cx="7096125" cy="1541828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685718" rtl="0" eaLnBrk="1" latinLnBrk="0" hangingPunct="1">
              <a:lnSpc>
                <a:spcPts val="3600"/>
              </a:lnSpc>
              <a:spcBef>
                <a:spcPts val="750"/>
              </a:spcBef>
              <a:buFontTx/>
              <a:buNone/>
              <a:defRPr sz="3000" kern="1200">
                <a:solidFill>
                  <a:srgbClr val="1E416C"/>
                </a:solidFill>
                <a:latin typeface="Adria Slab" charset="0"/>
                <a:ea typeface="Adria Slab" charset="0"/>
                <a:cs typeface="Adria Slab" charset="0"/>
              </a:defRPr>
            </a:lvl1pPr>
            <a:lvl2pPr marL="342859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2pPr>
            <a:lvl3pPr marL="685718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3pPr>
            <a:lvl4pPr marL="1028577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4pPr>
            <a:lvl5pPr marL="1371436" indent="0" algn="ctr" defTabSz="685718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bg1"/>
                </a:solidFill>
                <a:latin typeface="Adria Slab" charset="0"/>
                <a:ea typeface="Adria Slab" charset="0"/>
                <a:cs typeface="Adria Slab" charset="0"/>
              </a:defRPr>
            </a:lvl5pPr>
            <a:lvl6pPr marL="1885724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83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43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02" indent="-171429" algn="l" defTabSz="6857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Georgia" panose="02040502050405020303" pitchFamily="18" charset="0"/>
                <a:cs typeface="Arial" panose="020B0604020202020204" pitchFamily="34" charset="0"/>
              </a:rPr>
              <a:t>Tim Baldwin, Garden Court Chambers</a:t>
            </a:r>
          </a:p>
          <a:p>
            <a:r>
              <a:rPr lang="en-GB" sz="2400">
                <a:latin typeface="Georgia" panose="02040502050405020303" pitchFamily="18" charset="0"/>
                <a:cs typeface="Arial" panose="020B0604020202020204" pitchFamily="34" charset="0"/>
              </a:rPr>
              <a:t>19 March 2024</a:t>
            </a:r>
            <a:endParaRPr lang="en-GB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5521319" cy="300038"/>
          </a:xfrm>
        </p:spPr>
        <p:txBody>
          <a:bodyPr/>
          <a:lstStyle/>
          <a:p>
            <a:r>
              <a:rPr lang="en-GB" dirty="0"/>
              <a:t>Issues to consider: Judicial review as a remedy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185" y="1018053"/>
            <a:ext cx="60827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LASPO 2012 and the Standard Civil Contract</a:t>
            </a:r>
          </a:p>
          <a:p>
            <a:pPr marL="68560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Terms</a:t>
            </a:r>
          </a:p>
          <a:p>
            <a:pPr marL="68560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“Balance of obligations”</a:t>
            </a:r>
          </a:p>
          <a:p>
            <a:pPr marL="68560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Breach of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Targets for judicial review in LAA funding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1E416C"/>
                </a:solidFill>
                <a:latin typeface="Georgia" panose="02040502050405020303" pitchFamily="18" charset="0"/>
              </a:rPr>
              <a:t>Ex gratia </a:t>
            </a: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Assessors, Adjudicators, Special Casework basic grounds for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Pre LASPO 2012 – Access to Justice Act 1999, Regulation and Funding Code, be aware of statutory framework under which operating.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Also identify correct Defendants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4" y="373508"/>
            <a:ext cx="6879667" cy="300038"/>
          </a:xfrm>
        </p:spPr>
        <p:txBody>
          <a:bodyPr/>
          <a:lstStyle/>
          <a:p>
            <a:r>
              <a:rPr lang="en-US" dirty="0"/>
              <a:t>LASPO and the civil contract as the source of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1010241"/>
            <a:ext cx="78283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LASPO 2012 defines civil legal aid as “Civil Legal Services” as set out in Schedule 1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Section 8 defines what civil legal aid is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Section 9 and schedule 1 defines scope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Section 10 exceptional funding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Section 11 and 21 funding if merits and financial criteria met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Section 26 statutory charge and costs protection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Regulations (MOJ) set out the detail of the scheme, e.g. merits test, funding and how fees and costs determined.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The Procedure Regulations – define level of funding, form of applications together with appeal procedure 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1E416C"/>
                </a:solidFill>
                <a:latin typeface="Georgia" panose="02040502050405020303" pitchFamily="18" charset="0"/>
              </a:rPr>
              <a:t>Guidance e.g. costs and funding assessments.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 The Standard Civil Contract 2018 (subject to updates)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Relationship between LAA and provider – sets out provider duties and powers delegated and governs the detail in respect of operation of contract building on regulations.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Consultees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3 parts</a:t>
            </a:r>
          </a:p>
          <a:p>
            <a:pPr marL="971160" lvl="2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Standard terms e.g. between provider, LAA and Lord Chancellor together with obligations</a:t>
            </a:r>
          </a:p>
          <a:p>
            <a:pPr marL="971160" lvl="2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Schedule of permitted work, breach of provision of schedule is a breach of contract, termination</a:t>
            </a:r>
          </a:p>
          <a:p>
            <a:pPr marL="971160" lvl="2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Other relevant documents referred to e.g. Independent Peer Review and KPI.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 </a:t>
            </a: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Where does the balance of obligations lie? – complex document, strict conditions on providers – breach of contract a remedy for the provider? Why is JR a remedy?</a:t>
            </a:r>
            <a:endParaRPr lang="en-GB" sz="1200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7836233" cy="300038"/>
          </a:xfrm>
        </p:spPr>
        <p:txBody>
          <a:bodyPr/>
          <a:lstStyle/>
          <a:p>
            <a:r>
              <a:rPr lang="en-US" dirty="0"/>
              <a:t>Potential targets for JR claims LAA decisions relating to funding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957739"/>
            <a:ext cx="78283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Regulations, tenders and guidance (often amended) examples:</a:t>
            </a: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Residency test (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ultra vires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): 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R (Public Law Project) v Lord Chancellor 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[2016] UKSC 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Original regulations for payment on permission for judicial review 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R (Ben Hoare Bell and others) v Lord Chancellor 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[2015] EWHC 523 (Admin)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Statutory charge: guidance of waiver (AJA 1999. s 10(7) 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R (Faulkner) v Director of Legal Aid Casework 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[2019] 1 WLR 560; 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R (</a:t>
            </a:r>
            <a:r>
              <a:rPr lang="en-GB" sz="1200" i="1" dirty="0" err="1">
                <a:solidFill>
                  <a:srgbClr val="1E416C"/>
                </a:solidFill>
                <a:latin typeface="Georgia" panose="02040502050405020303" pitchFamily="18" charset="0"/>
              </a:rPr>
              <a:t>Zewdu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) v Director of Legal Aid Casework 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CO/81/2018 (Regulation 47(2)(b) of the Community Legal Service (Financial) Regulations 2000 (under the Access to Justice Act 1999) and Regulation 9(1)(b) of the Civil Legal Aid (Statutory Charge) Regulations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Consultation: Duty to consult on changes to contract terms under contract e.g. with LAPG, Law Society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Tenders and evidence gathering and procedure  e.g. </a:t>
            </a:r>
            <a:r>
              <a:rPr lang="en-GB" sz="1200" i="1" dirty="0">
                <a:solidFill>
                  <a:srgbClr val="1E416C"/>
                </a:solidFill>
                <a:latin typeface="Georgia" panose="02040502050405020303" pitchFamily="18" charset="0"/>
              </a:rPr>
              <a:t>Housing Duty Scheme R(LCF) v Lord Chancellor </a:t>
            </a: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[2018] EWHC 1588 (Admin). Breach of PSED,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Guidance and policy: e.g. hidden capital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Adjudicator and assessor decisions – above issues might arise out of these as a wider funding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JR of PHSO out of the complaints system?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E416C"/>
                </a:solidFill>
                <a:latin typeface="Georgia" panose="02040502050405020303" pitchFamily="18" charset="0"/>
              </a:rPr>
              <a:t>Any issues of standing – client individual benefit and wider public interest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 </a:t>
            </a: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7205628" cy="300038"/>
          </a:xfrm>
        </p:spPr>
        <p:txBody>
          <a:bodyPr/>
          <a:lstStyle/>
          <a:p>
            <a:r>
              <a:rPr lang="en-US" dirty="0"/>
              <a:t>JR of Independent Funding Adjudicators and Costs assessors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20" y="1092017"/>
            <a:ext cx="78283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Judicial review is a remedy of last resort.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The contract specification provide for formal, informal review, complaints and appeal mechanisms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IFAs – LAA decisions to refuse or withdraw funding on grounds of merits e.g. costs-benefit: often linked to request for Internal review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ICA on costs at the end of the case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Special Casework decisions – no IFA (Civil Legal Aid (Procedure) </a:t>
            </a:r>
            <a:r>
              <a:rPr lang="en-GB" sz="1800" dirty="0" err="1">
                <a:solidFill>
                  <a:srgbClr val="1E416C"/>
                </a:solidFill>
                <a:latin typeface="Georgia" panose="02040502050405020303" pitchFamily="18" charset="0"/>
              </a:rPr>
              <a:t>Regs</a:t>
            </a: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 2012 (</a:t>
            </a:r>
            <a:r>
              <a:rPr lang="en-GB" sz="1800" dirty="0" err="1">
                <a:solidFill>
                  <a:srgbClr val="1E416C"/>
                </a:solidFill>
                <a:latin typeface="Georgia" panose="02040502050405020303" pitchFamily="18" charset="0"/>
              </a:rPr>
              <a:t>regs</a:t>
            </a: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 58 – 59)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rgbClr val="1E416C"/>
                </a:solidFill>
                <a:latin typeface="Georgia" panose="02040502050405020303" pitchFamily="18" charset="0"/>
              </a:rPr>
              <a:t>Family Mediation – right to internal review no right of appeal to IFA (Reg65).</a:t>
            </a:r>
          </a:p>
          <a:p>
            <a:endParaRPr lang="en-GB" sz="1800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1185" y="373508"/>
            <a:ext cx="5956931" cy="300038"/>
          </a:xfrm>
        </p:spPr>
        <p:txBody>
          <a:bodyPr/>
          <a:lstStyle/>
          <a:p>
            <a:r>
              <a:rPr lang="en-US" dirty="0"/>
              <a:t>Example of grounds of challenge to IFA and ICA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147" y="965637"/>
            <a:ext cx="8263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In general the following potential grounds of challenge are open to an ICA and IFA decision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Misdirection as to law: For example misapplied LASPO 2012 or decision </a:t>
            </a:r>
            <a:r>
              <a:rPr lang="en-GB" i="1" dirty="0">
                <a:solidFill>
                  <a:srgbClr val="1E416C"/>
                </a:solidFill>
                <a:latin typeface="Georgia" panose="02040502050405020303" pitchFamily="18" charset="0"/>
              </a:rPr>
              <a:t>ultra vires</a:t>
            </a: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Misdirection, misapplication, application of wrong regulation and failure to take into account relevant regulation – can open up a wider challenge to regulation if question of lawfulness.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Misdirection as to the terms of the contract and contract specifications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Misdirection, misapplication or failure to consider or take into account relevant guidance or irrational application to the facts – may open up a wider challenge to guidance and/or internal;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Applying a secret policy or unlawful internal policy or unlawful internal operational guidance.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Decision nor properly founded on the facts before the IFA or ICA.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Irrational or unreasonable decision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Failure to give reasons. 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Pre-action protocol – required, may resolve at this stage.</a:t>
            </a:r>
          </a:p>
          <a:p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Remedy quashing of decision and remitting back to IFA and ICA</a:t>
            </a:r>
          </a:p>
          <a:p>
            <a:r>
              <a:rPr lang="en-GB" i="1" dirty="0">
                <a:solidFill>
                  <a:srgbClr val="1E416C"/>
                </a:solidFill>
                <a:latin typeface="Georgia" panose="02040502050405020303" pitchFamily="18" charset="0"/>
              </a:rPr>
              <a:t>Ex gratia </a:t>
            </a:r>
            <a:r>
              <a:rPr lang="en-GB" dirty="0">
                <a:solidFill>
                  <a:srgbClr val="1E416C"/>
                </a:solidFill>
                <a:latin typeface="Georgia" panose="02040502050405020303" pitchFamily="18" charset="0"/>
              </a:rPr>
              <a:t>payments if formal compensation refused under complaint– maladministration and financial loss. </a:t>
            </a:r>
          </a:p>
          <a:p>
            <a:pPr marL="628455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E416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/>
              <a:t>020 7993 7600       </a:t>
            </a:r>
            <a:r>
              <a:rPr lang="fi-FI" dirty="0" err="1"/>
              <a:t>info@gclaw.co.uk</a:t>
            </a:r>
            <a:r>
              <a:rPr lang="fi-FI" dirty="0"/>
              <a:t>      @</a:t>
            </a:r>
            <a:r>
              <a:rPr lang="fi-FI" dirty="0" err="1"/>
              <a:t>gardencourtlaw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40873" y="2966207"/>
            <a:ext cx="0" cy="273223"/>
          </a:xfrm>
          <a:prstGeom prst="line">
            <a:avLst/>
          </a:prstGeom>
          <a:ln>
            <a:solidFill>
              <a:srgbClr val="476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4443" y="2979214"/>
            <a:ext cx="0" cy="273223"/>
          </a:xfrm>
          <a:prstGeom prst="line">
            <a:avLst/>
          </a:prstGeom>
          <a:ln>
            <a:solidFill>
              <a:srgbClr val="476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5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889</Words>
  <Application>Microsoft Office PowerPoint</Application>
  <PresentationFormat>On-screen Show (16:9)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Adria Slab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Amélie Godfrey</cp:lastModifiedBy>
  <cp:revision>137</cp:revision>
  <cp:lastPrinted>2018-04-16T09:47:25Z</cp:lastPrinted>
  <dcterms:created xsi:type="dcterms:W3CDTF">2018-03-22T16:13:31Z</dcterms:created>
  <dcterms:modified xsi:type="dcterms:W3CDTF">2024-03-26T08:02:59Z</dcterms:modified>
</cp:coreProperties>
</file>