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  <p:sldMasterId id="2147483718" r:id="rId6"/>
    <p:sldMasterId id="2147483752" r:id="rId7"/>
  </p:sldMasterIdLst>
  <p:notesMasterIdLst>
    <p:notesMasterId r:id="rId23"/>
  </p:notesMasterIdLst>
  <p:sldIdLst>
    <p:sldId id="260" r:id="rId8"/>
    <p:sldId id="261" r:id="rId9"/>
    <p:sldId id="273" r:id="rId10"/>
    <p:sldId id="274" r:id="rId11"/>
    <p:sldId id="280" r:id="rId12"/>
    <p:sldId id="309" r:id="rId13"/>
    <p:sldId id="338" r:id="rId14"/>
    <p:sldId id="276" r:id="rId15"/>
    <p:sldId id="296" r:id="rId16"/>
    <p:sldId id="340" r:id="rId17"/>
    <p:sldId id="343" r:id="rId18"/>
    <p:sldId id="342" r:id="rId19"/>
    <p:sldId id="313" r:id="rId20"/>
    <p:sldId id="310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ECC54-1A55-4D41-BA3F-93C3B49CE28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1225-6C0B-614F-A2F7-CBC2AD54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8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30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4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8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2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7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07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1" dirty="0">
              <a:solidFill>
                <a:srgbClr val="63A0D7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8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B86A2-A44D-4834-A433-5424048BDD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C1225-6C0B-614F-A2F7-CBC2AD5462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7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Cover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25EE-C06C-BD4F-9DBF-E81E9CC06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287" y="2592666"/>
            <a:ext cx="7749209" cy="154201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1" spc="-1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494F-89D6-D74B-9A5E-E2516D30C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7" y="4150899"/>
            <a:ext cx="7749210" cy="17592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4000"/>
              </a:lnSpc>
              <a:buNone/>
              <a:defRPr sz="3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7D56BB-FE20-F64C-A820-DFB976EDFF6D}"/>
              </a:ext>
            </a:extLst>
          </p:cNvPr>
          <p:cNvSpPr>
            <a:spLocks noChangeAspect="1"/>
          </p:cNvSpPr>
          <p:nvPr userDrawn="1"/>
        </p:nvSpPr>
        <p:spPr>
          <a:xfrm>
            <a:off x="-3995530" y="3298152"/>
            <a:ext cx="5508000" cy="5508000"/>
          </a:xfrm>
          <a:prstGeom prst="ellipse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D0CCB2-5A71-954B-A94F-DF0F929BDEB3}"/>
              </a:ext>
            </a:extLst>
          </p:cNvPr>
          <p:cNvGrpSpPr/>
          <p:nvPr userDrawn="1"/>
        </p:nvGrpSpPr>
        <p:grpSpPr>
          <a:xfrm>
            <a:off x="8070577" y="-189242"/>
            <a:ext cx="4293701" cy="4340143"/>
            <a:chOff x="8070577" y="-189242"/>
            <a:chExt cx="4293701" cy="4340143"/>
          </a:xfrm>
        </p:grpSpPr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949A9FA9-E90E-BD44-951D-5091B3CA0D1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9646841" y="2506887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A29ED23-9A1E-B041-B510-139824FD6B7D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7499989" y="381346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6E5E28-098A-B74F-9B49-8085A044DD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124129" y="1966114"/>
              <a:ext cx="1152932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67877C-67D6-A647-9C17-D6B6FC42C0F8}"/>
                </a:ext>
              </a:extLst>
            </p:cNvPr>
            <p:cNvCxnSpPr/>
            <p:nvPr userDrawn="1"/>
          </p:nvCxnSpPr>
          <p:spPr>
            <a:xfrm flipH="1">
              <a:off x="11290855" y="4094921"/>
              <a:ext cx="1073423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FA50F97-ABF1-0841-B988-3C6881B99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51" y="569309"/>
            <a:ext cx="2278800" cy="16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-Cover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25EE-C06C-BD4F-9DBF-E81E9CC06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0287" y="2592666"/>
            <a:ext cx="7749209" cy="154201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1" spc="-1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nuffieldfoundation.org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494F-89D6-D74B-9A5E-E2516D30CC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20347" y="3660756"/>
            <a:ext cx="7749210" cy="17592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4000"/>
              </a:lnSpc>
              <a:buNone/>
              <a:defRPr sz="45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@</a:t>
            </a:r>
            <a:r>
              <a:rPr lang="en-US" err="1"/>
              <a:t>NuffieldFound</a:t>
            </a: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7D56BB-FE20-F64C-A820-DFB976EDFF6D}"/>
              </a:ext>
            </a:extLst>
          </p:cNvPr>
          <p:cNvSpPr>
            <a:spLocks noChangeAspect="1"/>
          </p:cNvSpPr>
          <p:nvPr userDrawn="1"/>
        </p:nvSpPr>
        <p:spPr>
          <a:xfrm>
            <a:off x="-3995530" y="3298152"/>
            <a:ext cx="5508000" cy="5508000"/>
          </a:xfrm>
          <a:prstGeom prst="ellipse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D0CCB2-5A71-954B-A94F-DF0F929BDEB3}"/>
              </a:ext>
            </a:extLst>
          </p:cNvPr>
          <p:cNvGrpSpPr/>
          <p:nvPr userDrawn="1"/>
        </p:nvGrpSpPr>
        <p:grpSpPr>
          <a:xfrm>
            <a:off x="8070577" y="-189242"/>
            <a:ext cx="4293701" cy="4340143"/>
            <a:chOff x="8070577" y="-189242"/>
            <a:chExt cx="4293701" cy="4340143"/>
          </a:xfrm>
        </p:grpSpPr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949A9FA9-E90E-BD44-951D-5091B3CA0D1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9646841" y="2506887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A29ED23-9A1E-B041-B510-139824FD6B7D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7499989" y="381346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6E5E28-098A-B74F-9B49-8085A044DD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124129" y="1966114"/>
              <a:ext cx="1152932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67877C-67D6-A647-9C17-D6B6FC42C0F8}"/>
                </a:ext>
              </a:extLst>
            </p:cNvPr>
            <p:cNvCxnSpPr/>
            <p:nvPr userDrawn="1"/>
          </p:nvCxnSpPr>
          <p:spPr>
            <a:xfrm flipH="1">
              <a:off x="11290855" y="4094921"/>
              <a:ext cx="1073423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FA50F97-ABF1-0841-B988-3C6881B99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51" y="569309"/>
            <a:ext cx="2278800" cy="16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689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7" y="421092"/>
            <a:ext cx="708345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947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421092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2016468"/>
            <a:ext cx="7083457" cy="4268922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990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7" y="492116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8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718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picture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46484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53983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43588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1087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194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194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29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01" y="418391"/>
            <a:ext cx="10515600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01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8531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33" y="421092"/>
            <a:ext cx="6911216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34" y="2016468"/>
            <a:ext cx="691121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3248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1092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6468"/>
            <a:ext cx="7083457" cy="4268922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46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7" y="492116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and picture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46484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53983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43588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1087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194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194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526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0A24B70-8DEB-A1B4-986D-7D267A3B2E78}"/>
              </a:ext>
            </a:extLst>
          </p:cNvPr>
          <p:cNvSpPr/>
          <p:nvPr userDrawn="1"/>
        </p:nvSpPr>
        <p:spPr>
          <a:xfrm>
            <a:off x="969595" y="1868938"/>
            <a:ext cx="3120123" cy="3120123"/>
          </a:xfrm>
          <a:prstGeom prst="ellipse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8C6799-C0E3-781D-1C08-B07555AA75B2}"/>
              </a:ext>
            </a:extLst>
          </p:cNvPr>
          <p:cNvSpPr/>
          <p:nvPr userDrawn="1"/>
        </p:nvSpPr>
        <p:spPr>
          <a:xfrm>
            <a:off x="4462954" y="1868938"/>
            <a:ext cx="3120123" cy="3120123"/>
          </a:xfrm>
          <a:prstGeom prst="ellipse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61FAD9-4F9C-6C2D-CBF9-8E3D59A2A305}"/>
              </a:ext>
            </a:extLst>
          </p:cNvPr>
          <p:cNvSpPr/>
          <p:nvPr userDrawn="1"/>
        </p:nvSpPr>
        <p:spPr>
          <a:xfrm>
            <a:off x="7956313" y="1868938"/>
            <a:ext cx="3120123" cy="3120123"/>
          </a:xfrm>
          <a:prstGeom prst="ellipse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0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5266BA-FFF2-3F43-F97B-676BA96D7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7925" y="5826125"/>
            <a:ext cx="2390775" cy="3175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1pPr>
            <a:lvl2pPr marL="4572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2pPr>
            <a:lvl3pPr marL="9144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3pPr>
            <a:lvl4pPr marL="13716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4pPr>
            <a:lvl5pPr marL="18288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492-5AD5-2292-957F-562BDDC96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78" y="2073968"/>
            <a:ext cx="69985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ounders Grotesk Medium" panose="020B0603030202060203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9978-0447-1886-6730-7A229376A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278" y="4462999"/>
            <a:ext cx="5675790" cy="121376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E1B3"/>
                </a:solidFill>
                <a:latin typeface="Founders Grotesk Regular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here, max three lines </a:t>
            </a:r>
            <a:r>
              <a:rPr lang="en-US" err="1"/>
              <a:t>necatios</a:t>
            </a:r>
            <a:r>
              <a:rPr lang="en-US"/>
              <a:t> et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odiature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alitae</a:t>
            </a:r>
            <a:r>
              <a:rPr lang="en-US"/>
              <a:t> </a:t>
            </a:r>
            <a:r>
              <a:rPr lang="en-US" err="1"/>
              <a:t>laceatinte</a:t>
            </a:r>
            <a:r>
              <a:rPr lang="en-US"/>
              <a:t> </a:t>
            </a:r>
            <a:r>
              <a:rPr lang="en-US" err="1"/>
              <a:t>suntotatur</a:t>
            </a:r>
            <a:r>
              <a:rPr lang="en-US"/>
              <a:t> </a:t>
            </a:r>
            <a:r>
              <a:rPr lang="en-US" err="1"/>
              <a:t>ipsaniae</a:t>
            </a:r>
            <a:r>
              <a:rPr lang="en-US"/>
              <a:t> </a:t>
            </a:r>
            <a:r>
              <a:rPr lang="en-US" err="1"/>
              <a:t>volorem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41839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81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aragraph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7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0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1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1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2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1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picture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55362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628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52466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9965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88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5266BA-FFF2-3F43-F97B-676BA96D7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7925" y="5826125"/>
            <a:ext cx="2390775" cy="31750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00E1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2pPr>
            <a:lvl3pPr marL="9144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3pPr>
            <a:lvl4pPr marL="13716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4pPr>
            <a:lvl5pPr marL="18288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492-5AD5-2292-957F-562BDDC96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78" y="2073968"/>
            <a:ext cx="69985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9978-0447-1886-6730-7A229376A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278" y="4462999"/>
            <a:ext cx="5675790" cy="121376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E1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here, max three lines </a:t>
            </a:r>
            <a:r>
              <a:rPr lang="en-US" err="1"/>
              <a:t>necatios</a:t>
            </a:r>
            <a:r>
              <a:rPr lang="en-US"/>
              <a:t> et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odiature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alitae</a:t>
            </a:r>
            <a:r>
              <a:rPr lang="en-US"/>
              <a:t> </a:t>
            </a:r>
            <a:r>
              <a:rPr lang="en-US" err="1"/>
              <a:t>laceatinte</a:t>
            </a:r>
            <a:r>
              <a:rPr lang="en-US"/>
              <a:t> </a:t>
            </a:r>
            <a:r>
              <a:rPr lang="en-US" err="1"/>
              <a:t>suntotatur</a:t>
            </a:r>
            <a:r>
              <a:rPr lang="en-US"/>
              <a:t> </a:t>
            </a:r>
            <a:r>
              <a:rPr lang="en-US" err="1"/>
              <a:t>ipsaniae</a:t>
            </a:r>
            <a:r>
              <a:rPr lang="en-US"/>
              <a:t> </a:t>
            </a:r>
            <a:r>
              <a:rPr lang="en-US" err="1"/>
              <a:t>volorem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0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68" y="41839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6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74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paragraph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60" y="421092"/>
            <a:ext cx="68628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61" y="2016468"/>
            <a:ext cx="686288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41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Cover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25EE-C06C-BD4F-9DBF-E81E9CC06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287" y="2592666"/>
            <a:ext cx="7749209" cy="154201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1" spc="-1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494F-89D6-D74B-9A5E-E2516D30C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7" y="4150899"/>
            <a:ext cx="7749210" cy="17592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4000"/>
              </a:lnSpc>
              <a:buNone/>
              <a:defRPr sz="3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7D56BB-FE20-F64C-A820-DFB976EDFF6D}"/>
              </a:ext>
            </a:extLst>
          </p:cNvPr>
          <p:cNvSpPr>
            <a:spLocks noChangeAspect="1"/>
          </p:cNvSpPr>
          <p:nvPr userDrawn="1"/>
        </p:nvSpPr>
        <p:spPr>
          <a:xfrm>
            <a:off x="-3995530" y="3298152"/>
            <a:ext cx="5508000" cy="5508000"/>
          </a:xfrm>
          <a:prstGeom prst="ellipse">
            <a:avLst/>
          </a:prstGeom>
          <a:noFill/>
          <a:ln w="193675">
            <a:solidFill>
              <a:srgbClr val="0B5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D0CCB2-5A71-954B-A94F-DF0F929BDEB3}"/>
              </a:ext>
            </a:extLst>
          </p:cNvPr>
          <p:cNvGrpSpPr/>
          <p:nvPr userDrawn="1"/>
        </p:nvGrpSpPr>
        <p:grpSpPr>
          <a:xfrm>
            <a:off x="8070577" y="-189242"/>
            <a:ext cx="4293701" cy="4340143"/>
            <a:chOff x="8070577" y="-189242"/>
            <a:chExt cx="4293701" cy="4340143"/>
          </a:xfrm>
        </p:grpSpPr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949A9FA9-E90E-BD44-951D-5091B3CA0D1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9646841" y="2506887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A29ED23-9A1E-B041-B510-139824FD6B7D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7499989" y="381346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6E5E28-098A-B74F-9B49-8085A044DD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124129" y="1966114"/>
              <a:ext cx="1152932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67877C-67D6-A647-9C17-D6B6FC42C0F8}"/>
                </a:ext>
              </a:extLst>
            </p:cNvPr>
            <p:cNvCxnSpPr/>
            <p:nvPr userDrawn="1"/>
          </p:nvCxnSpPr>
          <p:spPr>
            <a:xfrm flipH="1">
              <a:off x="11290855" y="4094921"/>
              <a:ext cx="1073423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FA50F97-ABF1-0841-B988-3C6881B99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51" y="569309"/>
            <a:ext cx="2278800" cy="16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1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11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2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06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and picture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55362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628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52466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9965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5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- 1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B498AA-908F-2F93-1C3B-CC8239C80BA0}"/>
              </a:ext>
            </a:extLst>
          </p:cNvPr>
          <p:cNvSpPr/>
          <p:nvPr userDrawn="1"/>
        </p:nvSpPr>
        <p:spPr>
          <a:xfrm>
            <a:off x="969595" y="1868938"/>
            <a:ext cx="3120123" cy="31201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AFE39-5693-59CA-C898-CFEC26AABF0A}"/>
              </a:ext>
            </a:extLst>
          </p:cNvPr>
          <p:cNvSpPr/>
          <p:nvPr userDrawn="1"/>
        </p:nvSpPr>
        <p:spPr>
          <a:xfrm>
            <a:off x="4462954" y="1868938"/>
            <a:ext cx="3120123" cy="31201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41A90A-B5A8-073D-213D-0B54F1E239C9}"/>
              </a:ext>
            </a:extLst>
          </p:cNvPr>
          <p:cNvSpPr/>
          <p:nvPr userDrawn="1"/>
        </p:nvSpPr>
        <p:spPr>
          <a:xfrm>
            <a:off x="7956313" y="1868938"/>
            <a:ext cx="3120123" cy="31201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68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E5D7E8C0-EF14-26A0-4D58-BAD8DC00E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2" y="5903813"/>
            <a:ext cx="515520" cy="51552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44E45A3-EC19-E2D0-9B0C-E121513E06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8" y="5903813"/>
            <a:ext cx="515520" cy="515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16926-B244-A4AF-7D8C-734DE7C36425}"/>
              </a:ext>
            </a:extLst>
          </p:cNvPr>
          <p:cNvSpPr txBox="1"/>
          <p:nvPr userDrawn="1"/>
        </p:nvSpPr>
        <p:spPr>
          <a:xfrm>
            <a:off x="1802165" y="5899963"/>
            <a:ext cx="429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Founders Grotesk Medium" panose="020B0603030202060203" pitchFamily="34" charset="0"/>
              </a:rPr>
              <a:t>Nuffield Foundation</a:t>
            </a:r>
          </a:p>
        </p:txBody>
      </p:sp>
    </p:spTree>
    <p:extLst>
      <p:ext uri="{BB962C8B-B14F-4D97-AF65-F5344CB8AC3E}">
        <p14:creationId xmlns:p14="http://schemas.microsoft.com/office/powerpoint/2010/main" val="328581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3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88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4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FA215-CC40-77EB-2232-83A01F043367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905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picture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011280" y="3555362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3902" y="36628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353680" y="3552466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6302" y="3659965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0112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3536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02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33902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43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E5D7E8C0-EF14-26A0-4D58-BAD8DC00E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2" y="5903813"/>
            <a:ext cx="515520" cy="51552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44E45A3-EC19-E2D0-9B0C-E121513E06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8" y="5903813"/>
            <a:ext cx="515520" cy="515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16926-B244-A4AF-7D8C-734DE7C36425}"/>
              </a:ext>
            </a:extLst>
          </p:cNvPr>
          <p:cNvSpPr txBox="1"/>
          <p:nvPr userDrawn="1"/>
        </p:nvSpPr>
        <p:spPr>
          <a:xfrm>
            <a:off x="1802165" y="5935475"/>
            <a:ext cx="4293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Nuffield Foundation</a:t>
            </a:r>
          </a:p>
        </p:txBody>
      </p:sp>
    </p:spTree>
    <p:extLst>
      <p:ext uri="{BB962C8B-B14F-4D97-AF65-F5344CB8AC3E}">
        <p14:creationId xmlns:p14="http://schemas.microsoft.com/office/powerpoint/2010/main" val="246849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3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0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ver-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25EE-C06C-BD4F-9DBF-E81E9CC06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287" y="2592666"/>
            <a:ext cx="7749209" cy="154201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494F-89D6-D74B-9A5E-E2516D30C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7" y="4150899"/>
            <a:ext cx="7749210" cy="17592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4000"/>
              </a:lnSpc>
              <a:buNone/>
              <a:defRPr sz="3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7D56BB-FE20-F64C-A820-DFB976EDFF6D}"/>
              </a:ext>
            </a:extLst>
          </p:cNvPr>
          <p:cNvSpPr>
            <a:spLocks noChangeAspect="1"/>
          </p:cNvSpPr>
          <p:nvPr userDrawn="1"/>
        </p:nvSpPr>
        <p:spPr>
          <a:xfrm>
            <a:off x="-3995530" y="3298152"/>
            <a:ext cx="5508000" cy="5508000"/>
          </a:xfrm>
          <a:prstGeom prst="ellipse">
            <a:avLst/>
          </a:pr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D0CCB2-5A71-954B-A94F-DF0F929BDEB3}"/>
              </a:ext>
            </a:extLst>
          </p:cNvPr>
          <p:cNvGrpSpPr/>
          <p:nvPr userDrawn="1"/>
        </p:nvGrpSpPr>
        <p:grpSpPr>
          <a:xfrm>
            <a:off x="8070577" y="-189242"/>
            <a:ext cx="4293701" cy="4340143"/>
            <a:chOff x="8070577" y="-189242"/>
            <a:chExt cx="4293701" cy="4340143"/>
          </a:xfrm>
        </p:grpSpPr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949A9FA9-E90E-BD44-951D-5091B3CA0D1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9646841" y="2506887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A29ED23-9A1E-B041-B510-139824FD6B7D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7499989" y="381346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6E5E28-098A-B74F-9B49-8085A044DD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124129" y="1966114"/>
              <a:ext cx="1152932" cy="0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67877C-67D6-A647-9C17-D6B6FC42C0F8}"/>
                </a:ext>
              </a:extLst>
            </p:cNvPr>
            <p:cNvCxnSpPr/>
            <p:nvPr userDrawn="1"/>
          </p:nvCxnSpPr>
          <p:spPr>
            <a:xfrm flipH="1">
              <a:off x="11290855" y="4094921"/>
              <a:ext cx="1073423" cy="0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3BAD6B8-365F-244A-8D96-573DB8842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935" y="569309"/>
            <a:ext cx="2277016" cy="16164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6648BE-1E17-4E0C-9312-A4ADB43590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72467" y="855221"/>
            <a:ext cx="1828800" cy="1044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Partner logo here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1DAF2CB-6CAC-4DAB-810C-C74F3C36C8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0552" y="855221"/>
            <a:ext cx="1828800" cy="1044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Partner logo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69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4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FA215-CC40-77EB-2232-83A01F043367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9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and picture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011280" y="3555362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3902" y="36628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353680" y="3552466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6302" y="3659965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0112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3536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02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33902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25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- 2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B498AA-908F-2F93-1C3B-CC8239C80BA0}"/>
              </a:ext>
            </a:extLst>
          </p:cNvPr>
          <p:cNvSpPr/>
          <p:nvPr userDrawn="1"/>
        </p:nvSpPr>
        <p:spPr>
          <a:xfrm>
            <a:off x="969595" y="1868938"/>
            <a:ext cx="3120123" cy="312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AFE39-5693-59CA-C898-CFEC26AABF0A}"/>
              </a:ext>
            </a:extLst>
          </p:cNvPr>
          <p:cNvSpPr/>
          <p:nvPr userDrawn="1"/>
        </p:nvSpPr>
        <p:spPr>
          <a:xfrm>
            <a:off x="4462954" y="1868938"/>
            <a:ext cx="3120123" cy="312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41A90A-B5A8-073D-213D-0B54F1E239C9}"/>
              </a:ext>
            </a:extLst>
          </p:cNvPr>
          <p:cNvSpPr/>
          <p:nvPr userDrawn="1"/>
        </p:nvSpPr>
        <p:spPr>
          <a:xfrm>
            <a:off x="7956313" y="1868938"/>
            <a:ext cx="3120123" cy="312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8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418391"/>
            <a:ext cx="10515600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8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17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7" y="421092"/>
            <a:ext cx="708345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020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421092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2016468"/>
            <a:ext cx="7083457" cy="4268922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85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7" y="492116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8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205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picture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46484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53983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43588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1087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194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194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35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01" y="418391"/>
            <a:ext cx="10515600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01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78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33" y="421092"/>
            <a:ext cx="6911216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34" y="2016468"/>
            <a:ext cx="691121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2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AE3B-6A0C-2B49-AD2D-335E3551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0B866-8D01-974A-AB0E-2C999EC37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name or other key info. here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A418FE-4DB3-F74E-B8CB-95C68AD559B7}"/>
              </a:ext>
            </a:extLst>
          </p:cNvPr>
          <p:cNvSpPr>
            <a:spLocks noChangeAspect="1"/>
          </p:cNvSpPr>
          <p:nvPr userDrawn="1"/>
        </p:nvSpPr>
        <p:spPr>
          <a:xfrm>
            <a:off x="10605130" y="-1657625"/>
            <a:ext cx="3240000" cy="3240000"/>
          </a:xfrm>
          <a:prstGeom prst="ellipse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F37749-9B35-9245-92A3-349C0BC81BEA}"/>
              </a:ext>
            </a:extLst>
          </p:cNvPr>
          <p:cNvCxnSpPr/>
          <p:nvPr userDrawn="1"/>
        </p:nvCxnSpPr>
        <p:spPr>
          <a:xfrm>
            <a:off x="-139148" y="5900186"/>
            <a:ext cx="6917635" cy="0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DDB86-51A7-1B48-9777-329268EB0D92}"/>
              </a:ext>
            </a:extLst>
          </p:cNvPr>
          <p:cNvCxnSpPr>
            <a:cxnSpLocks/>
          </p:cNvCxnSpPr>
          <p:nvPr userDrawn="1"/>
        </p:nvCxnSpPr>
        <p:spPr>
          <a:xfrm>
            <a:off x="6740014" y="5886404"/>
            <a:ext cx="1103243" cy="1047266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4A58DE-F078-654C-A936-DEDEEB82920C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938213" y="1514475"/>
            <a:ext cx="9666287" cy="4002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193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1092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6468"/>
            <a:ext cx="7083457" cy="4268922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313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7" y="492116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1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and picture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46484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53983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43588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1087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194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194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45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0A24B70-8DEB-A1B4-986D-7D267A3B2E78}"/>
              </a:ext>
            </a:extLst>
          </p:cNvPr>
          <p:cNvSpPr/>
          <p:nvPr userDrawn="1"/>
        </p:nvSpPr>
        <p:spPr>
          <a:xfrm>
            <a:off x="969595" y="1868938"/>
            <a:ext cx="3120123" cy="3120123"/>
          </a:xfrm>
          <a:prstGeom prst="ellipse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8C6799-C0E3-781D-1C08-B07555AA75B2}"/>
              </a:ext>
            </a:extLst>
          </p:cNvPr>
          <p:cNvSpPr/>
          <p:nvPr userDrawn="1"/>
        </p:nvSpPr>
        <p:spPr>
          <a:xfrm>
            <a:off x="4462954" y="1868938"/>
            <a:ext cx="3120123" cy="3120123"/>
          </a:xfrm>
          <a:prstGeom prst="ellipse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61FAD9-4F9C-6C2D-CBF9-8E3D59A2A305}"/>
              </a:ext>
            </a:extLst>
          </p:cNvPr>
          <p:cNvSpPr/>
          <p:nvPr userDrawn="1"/>
        </p:nvSpPr>
        <p:spPr>
          <a:xfrm>
            <a:off x="7956313" y="1868938"/>
            <a:ext cx="3120123" cy="3120123"/>
          </a:xfrm>
          <a:prstGeom prst="ellipse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59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5266BA-FFF2-3F43-F97B-676BA96D7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7925" y="5826125"/>
            <a:ext cx="2390775" cy="3175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1pPr>
            <a:lvl2pPr marL="4572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2pPr>
            <a:lvl3pPr marL="9144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3pPr>
            <a:lvl4pPr marL="13716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4pPr>
            <a:lvl5pPr marL="18288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492-5AD5-2292-957F-562BDDC96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78" y="2073968"/>
            <a:ext cx="69985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ounders Grotesk Medium" panose="020B0603030202060203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9978-0447-1886-6730-7A229376A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278" y="4462999"/>
            <a:ext cx="5675790" cy="121376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E1B3"/>
                </a:solidFill>
                <a:latin typeface="Founders Grotesk Regular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here, max three lines </a:t>
            </a:r>
            <a:r>
              <a:rPr lang="en-US" err="1"/>
              <a:t>necatios</a:t>
            </a:r>
            <a:r>
              <a:rPr lang="en-US"/>
              <a:t> et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odiature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alitae</a:t>
            </a:r>
            <a:r>
              <a:rPr lang="en-US"/>
              <a:t> </a:t>
            </a:r>
            <a:r>
              <a:rPr lang="en-US" err="1"/>
              <a:t>laceatinte</a:t>
            </a:r>
            <a:r>
              <a:rPr lang="en-US"/>
              <a:t> </a:t>
            </a:r>
            <a:r>
              <a:rPr lang="en-US" err="1"/>
              <a:t>suntotatur</a:t>
            </a:r>
            <a:r>
              <a:rPr lang="en-US"/>
              <a:t> </a:t>
            </a:r>
            <a:r>
              <a:rPr lang="en-US" err="1"/>
              <a:t>ipsaniae</a:t>
            </a:r>
            <a:r>
              <a:rPr lang="en-US"/>
              <a:t> </a:t>
            </a:r>
            <a:r>
              <a:rPr lang="en-US" err="1"/>
              <a:t>volorem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41839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5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aragraph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7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25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1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75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2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51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picture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55362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628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52466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9965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AE3B-6A0C-2B49-AD2D-335E3551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0" y="559402"/>
            <a:ext cx="5157787" cy="8653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0B866-8D01-974A-AB0E-2C999EC37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name or other key info. here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A418FE-4DB3-F74E-B8CB-95C68AD559B7}"/>
              </a:ext>
            </a:extLst>
          </p:cNvPr>
          <p:cNvSpPr>
            <a:spLocks noChangeAspect="1"/>
          </p:cNvSpPr>
          <p:nvPr userDrawn="1"/>
        </p:nvSpPr>
        <p:spPr>
          <a:xfrm>
            <a:off x="10605130" y="-1657625"/>
            <a:ext cx="3240000" cy="3240000"/>
          </a:xfrm>
          <a:prstGeom prst="ellipse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F37749-9B35-9245-92A3-349C0BC81BEA}"/>
              </a:ext>
            </a:extLst>
          </p:cNvPr>
          <p:cNvCxnSpPr/>
          <p:nvPr userDrawn="1"/>
        </p:nvCxnSpPr>
        <p:spPr>
          <a:xfrm>
            <a:off x="-139148" y="5900186"/>
            <a:ext cx="6917635" cy="0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DDB86-51A7-1B48-9777-329268EB0D92}"/>
              </a:ext>
            </a:extLst>
          </p:cNvPr>
          <p:cNvCxnSpPr>
            <a:cxnSpLocks/>
          </p:cNvCxnSpPr>
          <p:nvPr userDrawn="1"/>
        </p:nvCxnSpPr>
        <p:spPr>
          <a:xfrm>
            <a:off x="6740014" y="5886404"/>
            <a:ext cx="1103243" cy="1047266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4A58DE-F078-654C-A936-DEDEEB82920C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938213" y="1716349"/>
            <a:ext cx="5157787" cy="38002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F273D6-1858-4678-96FE-77EE2A1553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2550" y="558800"/>
            <a:ext cx="4002088" cy="49577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photo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58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5266BA-FFF2-3F43-F97B-676BA96D7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7925" y="5826125"/>
            <a:ext cx="2390775" cy="31750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00E1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2pPr>
            <a:lvl3pPr marL="9144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3pPr>
            <a:lvl4pPr marL="13716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4pPr>
            <a:lvl5pPr marL="18288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492-5AD5-2292-957F-562BDDC96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78" y="2073968"/>
            <a:ext cx="69985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9978-0447-1886-6730-7A229376A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278" y="4462999"/>
            <a:ext cx="5675790" cy="121376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E1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here, max three lines </a:t>
            </a:r>
            <a:r>
              <a:rPr lang="en-US" err="1"/>
              <a:t>necatios</a:t>
            </a:r>
            <a:r>
              <a:rPr lang="en-US"/>
              <a:t> et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odiature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alitae</a:t>
            </a:r>
            <a:r>
              <a:rPr lang="en-US"/>
              <a:t> </a:t>
            </a:r>
            <a:r>
              <a:rPr lang="en-US" err="1"/>
              <a:t>laceatinte</a:t>
            </a:r>
            <a:r>
              <a:rPr lang="en-US"/>
              <a:t> </a:t>
            </a:r>
            <a:r>
              <a:rPr lang="en-US" err="1"/>
              <a:t>suntotatur</a:t>
            </a:r>
            <a:r>
              <a:rPr lang="en-US"/>
              <a:t> </a:t>
            </a:r>
            <a:r>
              <a:rPr lang="en-US" err="1"/>
              <a:t>ipsaniae</a:t>
            </a:r>
            <a:r>
              <a:rPr lang="en-US"/>
              <a:t> </a:t>
            </a:r>
            <a:r>
              <a:rPr lang="en-US" err="1"/>
              <a:t>volorem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68" y="41839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6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327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paragraph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60" y="421092"/>
            <a:ext cx="68628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61" y="2016468"/>
            <a:ext cx="686288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07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1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1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2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06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and picture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55362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628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52466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9965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01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- 1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B498AA-908F-2F93-1C3B-CC8239C80BA0}"/>
              </a:ext>
            </a:extLst>
          </p:cNvPr>
          <p:cNvSpPr/>
          <p:nvPr userDrawn="1"/>
        </p:nvSpPr>
        <p:spPr>
          <a:xfrm>
            <a:off x="969595" y="1868938"/>
            <a:ext cx="3120123" cy="31201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AFE39-5693-59CA-C898-CFEC26AABF0A}"/>
              </a:ext>
            </a:extLst>
          </p:cNvPr>
          <p:cNvSpPr/>
          <p:nvPr userDrawn="1"/>
        </p:nvSpPr>
        <p:spPr>
          <a:xfrm>
            <a:off x="4462954" y="1868938"/>
            <a:ext cx="3120123" cy="31201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41A90A-B5A8-073D-213D-0B54F1E239C9}"/>
              </a:ext>
            </a:extLst>
          </p:cNvPr>
          <p:cNvSpPr/>
          <p:nvPr userDrawn="1"/>
        </p:nvSpPr>
        <p:spPr>
          <a:xfrm>
            <a:off x="7956313" y="1868938"/>
            <a:ext cx="3120123" cy="31201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75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E5D7E8C0-EF14-26A0-4D58-BAD8DC00E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2" y="5903813"/>
            <a:ext cx="515520" cy="51552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44E45A3-EC19-E2D0-9B0C-E121513E06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8" y="5903813"/>
            <a:ext cx="515520" cy="515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16926-B244-A4AF-7D8C-734DE7C36425}"/>
              </a:ext>
            </a:extLst>
          </p:cNvPr>
          <p:cNvSpPr txBox="1"/>
          <p:nvPr userDrawn="1"/>
        </p:nvSpPr>
        <p:spPr>
          <a:xfrm>
            <a:off x="1802165" y="5899963"/>
            <a:ext cx="429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Founders Grotesk Medium" panose="020B0603030202060203" pitchFamily="34" charset="0"/>
              </a:rPr>
              <a:t>Nuffield Foundation</a:t>
            </a:r>
          </a:p>
        </p:txBody>
      </p:sp>
    </p:spTree>
    <p:extLst>
      <p:ext uri="{BB962C8B-B14F-4D97-AF65-F5344CB8AC3E}">
        <p14:creationId xmlns:p14="http://schemas.microsoft.com/office/powerpoint/2010/main" val="378393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3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70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4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FA215-CC40-77EB-2232-83A01F043367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9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BC2A-CF28-4DA0-B93B-7F0E3EA1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F9713-D99C-431C-835D-060D74B9C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name or other key info. here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7415C86-DE62-4945-A395-DF898FBF7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8213" y="1807224"/>
            <a:ext cx="9666287" cy="4002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121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picture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011280" y="3555362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3902" y="36628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353680" y="3552466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6302" y="3659965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0112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3536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02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33902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677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E5D7E8C0-EF14-26A0-4D58-BAD8DC00E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2" y="5903813"/>
            <a:ext cx="515520" cy="51552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44E45A3-EC19-E2D0-9B0C-E121513E06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8" y="5903813"/>
            <a:ext cx="515520" cy="515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16926-B244-A4AF-7D8C-734DE7C36425}"/>
              </a:ext>
            </a:extLst>
          </p:cNvPr>
          <p:cNvSpPr txBox="1"/>
          <p:nvPr userDrawn="1"/>
        </p:nvSpPr>
        <p:spPr>
          <a:xfrm>
            <a:off x="1802165" y="5935475"/>
            <a:ext cx="4293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Nuffield Foundation</a:t>
            </a:r>
          </a:p>
        </p:txBody>
      </p:sp>
    </p:spTree>
    <p:extLst>
      <p:ext uri="{BB962C8B-B14F-4D97-AF65-F5344CB8AC3E}">
        <p14:creationId xmlns:p14="http://schemas.microsoft.com/office/powerpoint/2010/main" val="54669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3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8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4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FA215-CC40-77EB-2232-83A01F043367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3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and picture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011280" y="3555362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3902" y="36628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353680" y="3552466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6302" y="3659965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0112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3536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02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33902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646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- 2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B498AA-908F-2F93-1C3B-CC8239C80BA0}"/>
              </a:ext>
            </a:extLst>
          </p:cNvPr>
          <p:cNvSpPr/>
          <p:nvPr userDrawn="1"/>
        </p:nvSpPr>
        <p:spPr>
          <a:xfrm>
            <a:off x="969595" y="1868938"/>
            <a:ext cx="3120123" cy="312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AFE39-5693-59CA-C898-CFEC26AABF0A}"/>
              </a:ext>
            </a:extLst>
          </p:cNvPr>
          <p:cNvSpPr/>
          <p:nvPr userDrawn="1"/>
        </p:nvSpPr>
        <p:spPr>
          <a:xfrm>
            <a:off x="4462954" y="1868938"/>
            <a:ext cx="3120123" cy="312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41A90A-B5A8-073D-213D-0B54F1E239C9}"/>
              </a:ext>
            </a:extLst>
          </p:cNvPr>
          <p:cNvSpPr/>
          <p:nvPr userDrawn="1"/>
        </p:nvSpPr>
        <p:spPr>
          <a:xfrm>
            <a:off x="7956313" y="1868938"/>
            <a:ext cx="3120123" cy="312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96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418391"/>
            <a:ext cx="10515600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8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451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7" y="421092"/>
            <a:ext cx="708345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487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421092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2016468"/>
            <a:ext cx="7083457" cy="4268922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61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7" y="492116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8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8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6D1F98-C886-4F56-88CE-40E18F388C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3492" y="576617"/>
            <a:ext cx="10112188" cy="5735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photo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82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picture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46484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53983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43588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1087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194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194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93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01" y="418391"/>
            <a:ext cx="10515600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01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17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33" y="421092"/>
            <a:ext cx="6911216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34" y="2016468"/>
            <a:ext cx="691121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tx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22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1092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6468"/>
            <a:ext cx="7083457" cy="4268922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7" y="492116"/>
            <a:ext cx="7083457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5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and picture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46484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53983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43588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1087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11962"/>
            <a:ext cx="3180189" cy="2787977"/>
          </a:xfrm>
          <a:prstGeom prst="rect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194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194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285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0A24B70-8DEB-A1B4-986D-7D267A3B2E78}"/>
              </a:ext>
            </a:extLst>
          </p:cNvPr>
          <p:cNvSpPr/>
          <p:nvPr userDrawn="1"/>
        </p:nvSpPr>
        <p:spPr>
          <a:xfrm>
            <a:off x="969595" y="1868938"/>
            <a:ext cx="3120123" cy="3120123"/>
          </a:xfrm>
          <a:prstGeom prst="ellipse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8C6799-C0E3-781D-1C08-B07555AA75B2}"/>
              </a:ext>
            </a:extLst>
          </p:cNvPr>
          <p:cNvSpPr/>
          <p:nvPr userDrawn="1"/>
        </p:nvSpPr>
        <p:spPr>
          <a:xfrm>
            <a:off x="4462954" y="1868938"/>
            <a:ext cx="3120123" cy="3120123"/>
          </a:xfrm>
          <a:prstGeom prst="ellipse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61FAD9-4F9C-6C2D-CBF9-8E3D59A2A305}"/>
              </a:ext>
            </a:extLst>
          </p:cNvPr>
          <p:cNvSpPr/>
          <p:nvPr userDrawn="1"/>
        </p:nvSpPr>
        <p:spPr>
          <a:xfrm>
            <a:off x="7956313" y="1868938"/>
            <a:ext cx="3120123" cy="3120123"/>
          </a:xfrm>
          <a:prstGeom prst="ellipse">
            <a:avLst/>
          </a:prstGeom>
          <a:solidFill>
            <a:srgbClr val="00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49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5266BA-FFF2-3F43-F97B-676BA96D7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7925" y="5826125"/>
            <a:ext cx="2390775" cy="3175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1pPr>
            <a:lvl2pPr marL="4572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2pPr>
            <a:lvl3pPr marL="9144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3pPr>
            <a:lvl4pPr marL="13716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4pPr>
            <a:lvl5pPr marL="18288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492-5AD5-2292-957F-562BDDC96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78" y="2073968"/>
            <a:ext cx="69985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ounders Grotesk Medium" panose="020B0603030202060203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9978-0447-1886-6730-7A229376A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278" y="4462999"/>
            <a:ext cx="5675790" cy="121376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E1B3"/>
                </a:solidFill>
                <a:latin typeface="Founders Grotesk Regular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here, max three lines </a:t>
            </a:r>
            <a:r>
              <a:rPr lang="en-US" err="1"/>
              <a:t>necatios</a:t>
            </a:r>
            <a:r>
              <a:rPr lang="en-US"/>
              <a:t> et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odiature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alitae</a:t>
            </a:r>
            <a:r>
              <a:rPr lang="en-US"/>
              <a:t> </a:t>
            </a:r>
            <a:r>
              <a:rPr lang="en-US" err="1"/>
              <a:t>laceatinte</a:t>
            </a:r>
            <a:r>
              <a:rPr lang="en-US"/>
              <a:t> </a:t>
            </a:r>
            <a:r>
              <a:rPr lang="en-US" err="1"/>
              <a:t>suntotatur</a:t>
            </a:r>
            <a:r>
              <a:rPr lang="en-US"/>
              <a:t> </a:t>
            </a:r>
            <a:r>
              <a:rPr lang="en-US" err="1"/>
              <a:t>ipsaniae</a:t>
            </a:r>
            <a:r>
              <a:rPr lang="en-US"/>
              <a:t> </a:t>
            </a:r>
            <a:r>
              <a:rPr lang="en-US" err="1"/>
              <a:t>volorem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1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41839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5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aragraph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7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8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D8A8543-FE01-44CA-8062-423387D862BC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043491" y="548639"/>
            <a:ext cx="10101431" cy="574765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chart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62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1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062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2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45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picture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55362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628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52466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9965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16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5266BA-FFF2-3F43-F97B-676BA96D7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7925" y="5826125"/>
            <a:ext cx="2390775" cy="31750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00E1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2pPr>
            <a:lvl3pPr marL="9144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3pPr>
            <a:lvl4pPr marL="13716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4pPr>
            <a:lvl5pPr marL="1828800" indent="0">
              <a:buNone/>
              <a:defRPr sz="1600">
                <a:solidFill>
                  <a:srgbClr val="00E1B3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492-5AD5-2292-957F-562BDDC96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78" y="2073968"/>
            <a:ext cx="69985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9978-0447-1886-6730-7A229376A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7278" y="4462999"/>
            <a:ext cx="5675790" cy="121376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E1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here, max three lines </a:t>
            </a:r>
            <a:r>
              <a:rPr lang="en-US" err="1"/>
              <a:t>necatios</a:t>
            </a:r>
            <a:r>
              <a:rPr lang="en-US"/>
              <a:t> et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odiature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alitae</a:t>
            </a:r>
            <a:r>
              <a:rPr lang="en-US"/>
              <a:t> </a:t>
            </a:r>
            <a:r>
              <a:rPr lang="en-US" err="1"/>
              <a:t>laceatinte</a:t>
            </a:r>
            <a:r>
              <a:rPr lang="en-US"/>
              <a:t> </a:t>
            </a:r>
            <a:r>
              <a:rPr lang="en-US" err="1"/>
              <a:t>suntotatur</a:t>
            </a:r>
            <a:r>
              <a:rPr lang="en-US"/>
              <a:t> </a:t>
            </a:r>
            <a:r>
              <a:rPr lang="en-US" err="1"/>
              <a:t>ipsaniae</a:t>
            </a:r>
            <a:r>
              <a:rPr lang="en-US"/>
              <a:t> </a:t>
            </a:r>
            <a:r>
              <a:rPr lang="en-US" err="1"/>
              <a:t>volorem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68" y="41839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6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260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paragraph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0FB09-D456-7DAF-37C9-2C9C6340A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985" y="0"/>
            <a:ext cx="4148015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60" y="421092"/>
            <a:ext cx="68628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61" y="2016468"/>
            <a:ext cx="686288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62F4E-8148-4A62-2BA7-3E854FC66B53}"/>
              </a:ext>
            </a:extLst>
          </p:cNvPr>
          <p:cNvCxnSpPr>
            <a:cxnSpLocks/>
          </p:cNvCxnSpPr>
          <p:nvPr userDrawn="1"/>
        </p:nvCxnSpPr>
        <p:spPr>
          <a:xfrm>
            <a:off x="8001740" y="492116"/>
            <a:ext cx="0" cy="5893200"/>
          </a:xfrm>
          <a:prstGeom prst="line">
            <a:avLst/>
          </a:prstGeom>
          <a:ln w="63500">
            <a:solidFill>
              <a:srgbClr val="9DE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447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1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31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2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18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and picture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233223" y="3555362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5" y="36628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575623" y="3552466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245" y="3659965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2332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575623" y="520840"/>
            <a:ext cx="3180189" cy="2787977"/>
          </a:xfrm>
          <a:prstGeom prst="rect">
            <a:avLst/>
          </a:prstGeom>
          <a:solidFill>
            <a:srgbClr val="9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5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55845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99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- 1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B498AA-908F-2F93-1C3B-CC8239C80BA0}"/>
              </a:ext>
            </a:extLst>
          </p:cNvPr>
          <p:cNvSpPr/>
          <p:nvPr userDrawn="1"/>
        </p:nvSpPr>
        <p:spPr>
          <a:xfrm>
            <a:off x="969595" y="1868938"/>
            <a:ext cx="3120123" cy="31201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AFE39-5693-59CA-C898-CFEC26AABF0A}"/>
              </a:ext>
            </a:extLst>
          </p:cNvPr>
          <p:cNvSpPr/>
          <p:nvPr userDrawn="1"/>
        </p:nvSpPr>
        <p:spPr>
          <a:xfrm>
            <a:off x="4462954" y="1868938"/>
            <a:ext cx="3120123" cy="31201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41A90A-B5A8-073D-213D-0B54F1E239C9}"/>
              </a:ext>
            </a:extLst>
          </p:cNvPr>
          <p:cNvSpPr/>
          <p:nvPr userDrawn="1"/>
        </p:nvSpPr>
        <p:spPr>
          <a:xfrm>
            <a:off x="7956313" y="1868938"/>
            <a:ext cx="3120123" cy="31201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7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F177DFB-BF31-47C4-B4CB-85DE2BD613E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32733" y="534988"/>
            <a:ext cx="10133705" cy="57483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494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E5D7E8C0-EF14-26A0-4D58-BAD8DC00E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2" y="5903813"/>
            <a:ext cx="515520" cy="51552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44E45A3-EC19-E2D0-9B0C-E121513E06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8" y="5903813"/>
            <a:ext cx="515520" cy="515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16926-B244-A4AF-7D8C-734DE7C36425}"/>
              </a:ext>
            </a:extLst>
          </p:cNvPr>
          <p:cNvSpPr txBox="1"/>
          <p:nvPr userDrawn="1"/>
        </p:nvSpPr>
        <p:spPr>
          <a:xfrm>
            <a:off x="1802165" y="5899963"/>
            <a:ext cx="429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Founders Grotesk Medium" panose="020B0603030202060203" pitchFamily="34" charset="0"/>
              </a:rPr>
              <a:t>Nuffield Foundation</a:t>
            </a:r>
          </a:p>
        </p:txBody>
      </p:sp>
    </p:spTree>
    <p:extLst>
      <p:ext uri="{BB962C8B-B14F-4D97-AF65-F5344CB8AC3E}">
        <p14:creationId xmlns:p14="http://schemas.microsoft.com/office/powerpoint/2010/main" val="1873146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- 3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496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and paragraph 4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2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FA215-CC40-77EB-2232-83A01F043367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530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picture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011280" y="3555362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3902" y="3662861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353680" y="3552466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6302" y="3659965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0112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3536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02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33902" y="628339"/>
            <a:ext cx="2934944" cy="2572977"/>
          </a:xfrm>
        </p:spPr>
        <p:txBody>
          <a:bodyPr/>
          <a:lstStyle>
            <a:lvl1pPr marL="0" indent="0">
              <a:buNone/>
              <a:defRPr>
                <a:solidFill>
                  <a:srgbClr val="0B545A"/>
                </a:solidFill>
                <a:latin typeface="Founders Grotesk Medium" panose="020B0603030202060203" pitchFamily="34" charset="0"/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930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553CA-FA43-8173-7551-D82143F8F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E5D7E8C0-EF14-26A0-4D58-BAD8DC00E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2" y="5903813"/>
            <a:ext cx="515520" cy="51552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44E45A3-EC19-E2D0-9B0C-E121513E06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8" y="5903813"/>
            <a:ext cx="515520" cy="515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16926-B244-A4AF-7D8C-734DE7C36425}"/>
              </a:ext>
            </a:extLst>
          </p:cNvPr>
          <p:cNvSpPr txBox="1"/>
          <p:nvPr userDrawn="1"/>
        </p:nvSpPr>
        <p:spPr>
          <a:xfrm>
            <a:off x="1802165" y="5935475"/>
            <a:ext cx="4293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Nuffield Foundation</a:t>
            </a:r>
          </a:p>
        </p:txBody>
      </p:sp>
    </p:spTree>
    <p:extLst>
      <p:ext uri="{BB962C8B-B14F-4D97-AF65-F5344CB8AC3E}">
        <p14:creationId xmlns:p14="http://schemas.microsoft.com/office/powerpoint/2010/main" val="408188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- 3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1092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16468"/>
            <a:ext cx="7083457" cy="4268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E257D-5146-2980-432E-996FBAEBF6CB}"/>
              </a:ext>
            </a:extLst>
          </p:cNvPr>
          <p:cNvSpPr>
            <a:spLocks/>
          </p:cNvSpPr>
          <p:nvPr userDrawn="1"/>
        </p:nvSpPr>
        <p:spPr>
          <a:xfrm>
            <a:off x="8275110" y="559293"/>
            <a:ext cx="3576328" cy="57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07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 and paragraph 4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C48-528E-AF2D-3E5D-5DE40C84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7" y="492116"/>
            <a:ext cx="70834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CC6-A479-7BB3-7A55-8986CE36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016468"/>
            <a:ext cx="70834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chemeClr val="bg1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FA215-CC40-77EB-2232-83A01F043367}"/>
              </a:ext>
            </a:extLst>
          </p:cNvPr>
          <p:cNvSpPr>
            <a:spLocks/>
          </p:cNvSpPr>
          <p:nvPr userDrawn="1"/>
        </p:nvSpPr>
        <p:spPr>
          <a:xfrm>
            <a:off x="350345" y="568171"/>
            <a:ext cx="3576328" cy="574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5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and picture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247DA3-18B4-AC47-DCF8-2E9D480404AF}"/>
              </a:ext>
            </a:extLst>
          </p:cNvPr>
          <p:cNvSpPr/>
          <p:nvPr userDrawn="1"/>
        </p:nvSpPr>
        <p:spPr>
          <a:xfrm>
            <a:off x="4011280" y="3555362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9A5A6F-3C58-ACAE-8CC7-33A33479A3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33902" y="3662861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77242-D33C-D9C8-8AF9-68C24093D08D}"/>
              </a:ext>
            </a:extLst>
          </p:cNvPr>
          <p:cNvSpPr/>
          <p:nvPr userDrawn="1"/>
        </p:nvSpPr>
        <p:spPr>
          <a:xfrm>
            <a:off x="353680" y="3552466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1061F-9B11-9EF8-4C8F-6EE92E6228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6302" y="3659965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28D4-11E9-8B07-D2FB-BF285999A943}"/>
              </a:ext>
            </a:extLst>
          </p:cNvPr>
          <p:cNvSpPr/>
          <p:nvPr userDrawn="1"/>
        </p:nvSpPr>
        <p:spPr>
          <a:xfrm>
            <a:off x="40112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3745-89B7-BDB4-D892-3CD81DF48037}"/>
              </a:ext>
            </a:extLst>
          </p:cNvPr>
          <p:cNvSpPr/>
          <p:nvPr userDrawn="1"/>
        </p:nvSpPr>
        <p:spPr>
          <a:xfrm>
            <a:off x="353680" y="520840"/>
            <a:ext cx="3180189" cy="27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0FF11A-95CF-B1FD-8E81-C89ACE4B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02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D1E3E-2A3C-8668-CB1D-E481F16CB9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33902" y="628339"/>
            <a:ext cx="2934944" cy="257297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48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- 2">
    <p:bg>
      <p:bgPr>
        <a:solidFill>
          <a:srgbClr val="0B5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B498AA-908F-2F93-1C3B-CC8239C80BA0}"/>
              </a:ext>
            </a:extLst>
          </p:cNvPr>
          <p:cNvSpPr/>
          <p:nvPr userDrawn="1"/>
        </p:nvSpPr>
        <p:spPr>
          <a:xfrm>
            <a:off x="969595" y="1868938"/>
            <a:ext cx="3120123" cy="312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AFE39-5693-59CA-C898-CFEC26AABF0A}"/>
              </a:ext>
            </a:extLst>
          </p:cNvPr>
          <p:cNvSpPr/>
          <p:nvPr userDrawn="1"/>
        </p:nvSpPr>
        <p:spPr>
          <a:xfrm>
            <a:off x="4462954" y="1868938"/>
            <a:ext cx="3120123" cy="312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41A90A-B5A8-073D-213D-0B54F1E239C9}"/>
              </a:ext>
            </a:extLst>
          </p:cNvPr>
          <p:cNvSpPr/>
          <p:nvPr userDrawn="1"/>
        </p:nvSpPr>
        <p:spPr>
          <a:xfrm>
            <a:off x="7956313" y="1868938"/>
            <a:ext cx="3120123" cy="312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051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3CC1C9-12B6-F2B7-F51A-16F89081A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DCF21-A59C-295E-BBA1-FAB4F79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418391"/>
            <a:ext cx="10515600" cy="1325563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D6B1C-E754-AACB-C15B-A94F106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8" y="2016468"/>
            <a:ext cx="7083457" cy="4351338"/>
          </a:xfrm>
        </p:spPr>
        <p:txBody>
          <a:bodyPr/>
          <a:lstStyle>
            <a:lvl1pPr>
              <a:defRPr>
                <a:solidFill>
                  <a:srgbClr val="0B545A"/>
                </a:solidFill>
              </a:defRPr>
            </a:lvl1pPr>
            <a:lvl2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2pPr>
            <a:lvl3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3pPr>
            <a:lvl4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4pPr>
            <a:lvl5pPr>
              <a:defRPr>
                <a:solidFill>
                  <a:srgbClr val="0B545A"/>
                </a:solidFill>
                <a:latin typeface="Founders Grotesk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3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6E0D9-5FF1-5E48-8355-4360757C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0" y="683178"/>
            <a:ext cx="9673200" cy="7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A262345-9922-2546-A581-8E4F02981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7589" y="61917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name or other key info.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7FBAD23-659F-DD40-A3EA-54EAF374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589" y="1514475"/>
            <a:ext cx="9666911" cy="400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85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1" r:id="rId2"/>
    <p:sldLayoutId id="2147483662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E9B63-20AD-717F-2BE0-DA9BDF1F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71F6F-3D63-C958-66EE-DD2B3E522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B7DB-CFBD-788E-DB8C-89CC915FE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EE56-CAD4-441C-9F8C-32E712A33456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F0C5F-580D-EEE8-3EEA-9234859B9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C284-0AFE-FFF6-DD67-FD5AEFDB6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95B05-6AD2-4C67-9008-11F65DCE6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2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E9B63-20AD-717F-2BE0-DA9BDF1F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71F6F-3D63-C958-66EE-DD2B3E522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B7DB-CFBD-788E-DB8C-89CC915FE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EE56-CAD4-441C-9F8C-32E712A33456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F0C5F-580D-EEE8-3EEA-9234859B9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C284-0AFE-FFF6-DD67-FD5AEFDB6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95B05-6AD2-4C67-9008-11F65DCE6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7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E9B63-20AD-717F-2BE0-DA9BDF1F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71F6F-3D63-C958-66EE-DD2B3E522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B7DB-CFBD-788E-DB8C-89CC915FE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EE56-CAD4-441C-9F8C-32E712A33456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F0C5F-580D-EEE8-3EEA-9234859B9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C284-0AFE-FFF6-DD67-FD5AEFDB6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95B05-6AD2-4C67-9008-11F65DCE6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8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nuffieldfoundation.org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226E-315F-0240-A826-9B19213DE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cs typeface="Arial"/>
              </a:rPr>
              <a:t>Funding for impact: view from the Nuffield Foundation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DC91E-4A48-1744-8779-8CDD1E6C8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Rob Street, Nuffield Foundation </a:t>
            </a:r>
            <a:endParaRPr lang="en-US" sz="2400" dirty="0">
              <a:cs typeface="Arial"/>
            </a:endParaRPr>
          </a:p>
          <a:p>
            <a:r>
              <a:rPr lang="en-US" sz="2400" i="1" dirty="0">
                <a:cs typeface="Arial"/>
              </a:rPr>
              <a:t>Legal research for social impact </a:t>
            </a:r>
            <a:r>
              <a:rPr lang="en-US" sz="2400" dirty="0">
                <a:cs typeface="Arial"/>
              </a:rPr>
              <a:t>conference, University of York, 17</a:t>
            </a:r>
            <a:r>
              <a:rPr lang="en-US" sz="2400" baseline="30000" dirty="0">
                <a:cs typeface="Arial"/>
              </a:rPr>
              <a:t>th</a:t>
            </a:r>
            <a:r>
              <a:rPr lang="en-US" sz="2400" dirty="0">
                <a:cs typeface="Arial"/>
              </a:rPr>
              <a:t> May 2023</a:t>
            </a:r>
          </a:p>
        </p:txBody>
      </p:sp>
    </p:spTree>
    <p:extLst>
      <p:ext uri="{BB962C8B-B14F-4D97-AF65-F5344CB8AC3E}">
        <p14:creationId xmlns:p14="http://schemas.microsoft.com/office/powerpoint/2010/main" val="286978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13B7-7D9E-8C03-A309-E8BC5D74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0" y="282900"/>
            <a:ext cx="7692873" cy="1325563"/>
          </a:xfrm>
        </p:spPr>
        <p:txBody>
          <a:bodyPr/>
          <a:lstStyle/>
          <a:p>
            <a:r>
              <a:rPr lang="en-GB" dirty="0"/>
              <a:t>Impact – </a:t>
            </a:r>
            <a:r>
              <a:rPr lang="en-GB" dirty="0">
                <a:solidFill>
                  <a:schemeClr val="accent1"/>
                </a:solidFill>
              </a:rPr>
              <a:t>what we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E8B79-9C07-D3C2-2AA8-E87912273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40" y="1608463"/>
            <a:ext cx="7571688" cy="51649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Positive change that contributes to our mission to improve social well-being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Can take different forms – and can take time and depend on external factors</a:t>
            </a:r>
          </a:p>
          <a:p>
            <a:endParaRPr lang="en-US" sz="3200" dirty="0"/>
          </a:p>
          <a:p>
            <a:r>
              <a:rPr lang="en-US" sz="3200" dirty="0">
                <a:latin typeface="Arial"/>
                <a:cs typeface="Arial"/>
              </a:rPr>
              <a:t>Academic impact often features but is rarely enough on its own for funding  </a:t>
            </a:r>
            <a:endParaRPr lang="en-US" sz="32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307DB-362C-F9D3-4ED1-0561F1E3757A}"/>
              </a:ext>
            </a:extLst>
          </p:cNvPr>
          <p:cNvSpPr txBox="1"/>
          <p:nvPr/>
        </p:nvSpPr>
        <p:spPr>
          <a:xfrm>
            <a:off x="8383835" y="741146"/>
            <a:ext cx="33727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Routes to impact</a:t>
            </a:r>
          </a:p>
          <a:p>
            <a:pPr algn="ctr"/>
            <a:br>
              <a:rPr lang="en-GB" dirty="0"/>
            </a:br>
            <a:endParaRPr lang="en-GB" dirty="0"/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Influencing policy or practice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Shaping debates</a:t>
            </a:r>
          </a:p>
          <a:p>
            <a:pPr algn="ctr"/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AC6347-F049-E438-DD99-A7E4DD19933D}"/>
              </a:ext>
            </a:extLst>
          </p:cNvPr>
          <p:cNvCxnSpPr/>
          <p:nvPr/>
        </p:nvCxnSpPr>
        <p:spPr>
          <a:xfrm>
            <a:off x="9452057" y="3825140"/>
            <a:ext cx="1246095" cy="0"/>
          </a:xfrm>
          <a:prstGeom prst="line">
            <a:avLst/>
          </a:prstGeom>
          <a:ln w="57150">
            <a:solidFill>
              <a:srgbClr val="00E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C11F48-12DF-59E3-1C91-09EA1A08F973}"/>
              </a:ext>
            </a:extLst>
          </p:cNvPr>
          <p:cNvCxnSpPr/>
          <p:nvPr/>
        </p:nvCxnSpPr>
        <p:spPr>
          <a:xfrm>
            <a:off x="9452057" y="5137638"/>
            <a:ext cx="1246095" cy="0"/>
          </a:xfrm>
          <a:prstGeom prst="line">
            <a:avLst/>
          </a:prstGeom>
          <a:ln w="57150">
            <a:solidFill>
              <a:srgbClr val="00E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2E2D05-9F19-B91A-7851-75CE134E6F80}"/>
              </a:ext>
            </a:extLst>
          </p:cNvPr>
          <p:cNvCxnSpPr/>
          <p:nvPr/>
        </p:nvCxnSpPr>
        <p:spPr>
          <a:xfrm>
            <a:off x="9452057" y="2274880"/>
            <a:ext cx="1246095" cy="0"/>
          </a:xfrm>
          <a:prstGeom prst="line">
            <a:avLst/>
          </a:prstGeom>
          <a:ln w="57150">
            <a:solidFill>
              <a:srgbClr val="00E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7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B7BAEF-81A6-8111-0F5E-DB654200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– </a:t>
            </a:r>
            <a:r>
              <a:rPr lang="en-US" dirty="0">
                <a:solidFill>
                  <a:schemeClr val="accent1"/>
                </a:solidFill>
              </a:rPr>
              <a:t>what we want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6DC132-FB01-24E8-4014-623A9655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8" y="1743954"/>
            <a:ext cx="11344767" cy="466825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900" b="1" dirty="0">
                <a:solidFill>
                  <a:schemeClr val="accent1"/>
                </a:solidFill>
              </a:rPr>
              <a:t>Clarity</a:t>
            </a:r>
          </a:p>
          <a:p>
            <a:pPr marL="457200" lvl="1" indent="0">
              <a:buNone/>
            </a:pPr>
            <a:r>
              <a:rPr lang="en-US" sz="2800" dirty="0">
                <a:latin typeface="Arial" panose="020B0604020202020204" pitchFamily="34" charset="0"/>
              </a:rPr>
              <a:t>Why is this research needed? Why now? What will it achieve?</a:t>
            </a:r>
            <a:br>
              <a:rPr lang="en-US" sz="2800" b="1" dirty="0">
                <a:latin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3900" b="1" dirty="0">
                <a:solidFill>
                  <a:schemeClr val="accent1"/>
                </a:solidFill>
              </a:rPr>
              <a:t>Credibility</a:t>
            </a:r>
          </a:p>
          <a:p>
            <a:pPr marL="457200" lvl="1" indent="0">
              <a:buNone/>
            </a:pPr>
            <a:r>
              <a:rPr lang="en-GB" sz="2800" dirty="0">
                <a:latin typeface="Arial" panose="020B0604020202020204" pitchFamily="34" charset="0"/>
              </a:rPr>
              <a:t>Rigorous and appropriate methodology</a:t>
            </a:r>
            <a:br>
              <a:rPr lang="en-GB" sz="2800" dirty="0">
                <a:latin typeface="Arial" panose="020B0604020202020204" pitchFamily="34" charset="0"/>
              </a:rPr>
            </a:br>
            <a:endParaRPr lang="en-GB" sz="2800" b="1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3900" b="1" dirty="0">
                <a:solidFill>
                  <a:schemeClr val="accent1"/>
                </a:solidFill>
              </a:rPr>
              <a:t>Planning</a:t>
            </a:r>
          </a:p>
          <a:p>
            <a:pPr marL="457200" lvl="1" indent="0">
              <a:buNone/>
            </a:pPr>
            <a:r>
              <a:rPr lang="en-GB" sz="2800" dirty="0">
                <a:latin typeface="Arial" panose="020B0604020202020204" pitchFamily="34" charset="0"/>
              </a:rPr>
              <a:t>Routes to potential impact</a:t>
            </a:r>
            <a:br>
              <a:rPr lang="en-GB" sz="2800" dirty="0">
                <a:latin typeface="Arial" panose="020B0604020202020204" pitchFamily="34" charset="0"/>
              </a:rPr>
            </a:br>
            <a:endParaRPr lang="en-GB" sz="2800" b="1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3900" b="1" dirty="0">
                <a:solidFill>
                  <a:schemeClr val="accent1"/>
                </a:solidFill>
              </a:rPr>
              <a:t>Engagement</a:t>
            </a:r>
          </a:p>
          <a:p>
            <a:pPr marL="457200" lvl="1" indent="0">
              <a:buNone/>
            </a:pPr>
            <a:r>
              <a:rPr lang="en-GB" sz="2800" b="1" dirty="0">
                <a:latin typeface="Arial" panose="020B0604020202020204" pitchFamily="34" charset="0"/>
              </a:rPr>
              <a:t>Who</a:t>
            </a:r>
            <a:r>
              <a:rPr lang="en-GB" sz="2800" dirty="0">
                <a:latin typeface="Arial" panose="020B0604020202020204" pitchFamily="34" charset="0"/>
              </a:rPr>
              <a:t> must do </a:t>
            </a:r>
            <a:r>
              <a:rPr lang="en-GB" sz="2800" b="1" dirty="0">
                <a:latin typeface="Arial" panose="020B0604020202020204" pitchFamily="34" charset="0"/>
              </a:rPr>
              <a:t>what</a:t>
            </a:r>
            <a:r>
              <a:rPr lang="en-GB" sz="2800" dirty="0">
                <a:latin typeface="Arial" panose="020B0604020202020204" pitchFamily="34" charset="0"/>
              </a:rPr>
              <a:t> for impact to happen?</a:t>
            </a:r>
            <a:endParaRPr lang="en-GB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4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B9F32D-1C52-4B69-0864-F48FF3D6D55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55844" y="3662861"/>
            <a:ext cx="3236475" cy="25729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Arial"/>
                <a:cs typeface="Arial"/>
              </a:rPr>
              <a:t>Recurrent care proceedings  (Karen Broadhurst)</a:t>
            </a:r>
          </a:p>
          <a:p>
            <a:r>
              <a:rPr lang="en-GB" b="0" dirty="0">
                <a:latin typeface="Arial"/>
                <a:cs typeface="Arial"/>
              </a:rPr>
              <a:t>Prompted new prevention progs for and better awareness of vulnerable mothers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51557-0ED7-992D-AE9D-4F1CEB2C48F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7393" y="3659965"/>
            <a:ext cx="2923738" cy="257297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>
                <a:latin typeface="Arial"/>
                <a:cs typeface="Arial"/>
              </a:rPr>
              <a:t>Non-legally binding weddings  (</a:t>
            </a:r>
            <a:r>
              <a:rPr lang="en-GB" dirty="0" err="1">
                <a:latin typeface="Arial"/>
                <a:cs typeface="Arial"/>
              </a:rPr>
              <a:t>Rajnaara</a:t>
            </a:r>
            <a:r>
              <a:rPr lang="en-GB" dirty="0">
                <a:latin typeface="Arial"/>
                <a:cs typeface="Arial"/>
              </a:rPr>
              <a:t> Akhtar)</a:t>
            </a:r>
          </a:p>
          <a:p>
            <a:r>
              <a:rPr lang="en-US" b="0" dirty="0">
                <a:latin typeface="Arial"/>
                <a:cs typeface="Arial"/>
              </a:rPr>
              <a:t>Informed the Law Commission’s recommendations for weddings law reform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022FB-B927-48DB-1270-5F980DDE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4" y="628339"/>
            <a:ext cx="3135625" cy="25729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Arial"/>
                <a:cs typeface="Arial"/>
              </a:rPr>
              <a:t>Pensions on divorce  (Hillary Woodward)</a:t>
            </a:r>
          </a:p>
          <a:p>
            <a:r>
              <a:rPr lang="en-GB" b="0" dirty="0"/>
              <a:t>Free guides for practitioners and divorcing couples to help fair sharing of pensions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B1362-520A-76BD-C9AF-8B9E499BEFF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9816" y="628339"/>
            <a:ext cx="3191654" cy="28006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Arial"/>
                <a:cs typeface="Arial"/>
              </a:rPr>
              <a:t>Helping Litigants in Person (Grainne McKeever)</a:t>
            </a:r>
          </a:p>
          <a:p>
            <a:r>
              <a:rPr lang="en-US" b="0" dirty="0">
                <a:latin typeface="Arial"/>
                <a:cs typeface="Arial"/>
              </a:rPr>
              <a:t>Support for LIPs in NI: reference group to advise; new website resources;  training for judiciary</a:t>
            </a:r>
            <a:endParaRPr lang="en-GB" b="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935A6-7750-A844-0E0C-2C387A2308FD}"/>
              </a:ext>
            </a:extLst>
          </p:cNvPr>
          <p:cNvSpPr txBox="1"/>
          <p:nvPr/>
        </p:nvSpPr>
        <p:spPr>
          <a:xfrm>
            <a:off x="3048918" y="3244876"/>
            <a:ext cx="609783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examples from Nuffield funded projects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433E5-6C6A-4D6F-4D67-3A6A2FA69E65}"/>
              </a:ext>
            </a:extLst>
          </p:cNvPr>
          <p:cNvSpPr txBox="1"/>
          <p:nvPr/>
        </p:nvSpPr>
        <p:spPr>
          <a:xfrm>
            <a:off x="8214122" y="1773716"/>
            <a:ext cx="3613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examples from Nuffield-funded projects</a:t>
            </a:r>
          </a:p>
        </p:txBody>
      </p:sp>
    </p:spTree>
    <p:extLst>
      <p:ext uri="{BB962C8B-B14F-4D97-AF65-F5344CB8AC3E}">
        <p14:creationId xmlns:p14="http://schemas.microsoft.com/office/powerpoint/2010/main" val="166725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3F66-1030-1CDD-36AD-094F2358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18" y="242121"/>
            <a:ext cx="10515600" cy="1325563"/>
          </a:xfrm>
        </p:spPr>
        <p:txBody>
          <a:bodyPr/>
          <a:lstStyle/>
          <a:p>
            <a:r>
              <a:rPr lang="en-US" dirty="0"/>
              <a:t>Areas of development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488EB-979E-C7BE-5DBC-4AC253D7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68" y="1567684"/>
            <a:ext cx="10010100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Encouraging diverse applications</a:t>
            </a:r>
          </a:p>
          <a:p>
            <a:endParaRPr lang="en-GB" sz="3200" dirty="0"/>
          </a:p>
          <a:p>
            <a:r>
              <a:rPr lang="en-GB" sz="3200" dirty="0"/>
              <a:t>Effectively communicating our interests and funding opportunities</a:t>
            </a:r>
          </a:p>
          <a:p>
            <a:endParaRPr lang="en-GB" sz="3200" dirty="0"/>
          </a:p>
          <a:p>
            <a:r>
              <a:rPr lang="en-GB" sz="3200" dirty="0"/>
              <a:t>Supporting Early Career Researchers</a:t>
            </a:r>
          </a:p>
          <a:p>
            <a:endParaRPr lang="en-GB" sz="3200" dirty="0"/>
          </a:p>
          <a:p>
            <a:r>
              <a:rPr lang="en-GB" sz="3200" dirty="0"/>
              <a:t>New five-year strategy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1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408EE-0924-4495-9679-01145DE9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in touch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A85D08-072F-38E4-D311-FC184EC2C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8" y="1746655"/>
            <a:ext cx="7083457" cy="4777969"/>
          </a:xfrm>
        </p:spPr>
        <p:txBody>
          <a:bodyPr>
            <a:normAutofit/>
          </a:bodyPr>
          <a:lstStyle/>
          <a:p>
            <a:r>
              <a:rPr lang="en-US" sz="3200" dirty="0"/>
              <a:t>Website: </a:t>
            </a:r>
            <a:r>
              <a:rPr lang="en-US" sz="3200" dirty="0">
                <a:hlinkClick r:id="rId3"/>
              </a:rPr>
              <a:t>www.nuffieldfoundation.org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Twitter: @NuffieldFound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LinkedIn and YouTube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Subscribe to our newsletter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GB" sz="3200" dirty="0"/>
              <a:t>rstreet@nuffieldfoundation.org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1BCD6C-47B3-8249-CB92-95049440C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279A91-FD35-5D15-FFD6-CADF5A0CD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53" y="2190748"/>
            <a:ext cx="3098787" cy="4578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90601F-B0CA-6080-3DBE-53C9E4D70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07" y="84334"/>
            <a:ext cx="4269733" cy="2081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7F4A84-BAE6-4DE6-9D73-B791A461E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44" y="2377393"/>
            <a:ext cx="1379454" cy="1179210"/>
          </a:xfrm>
          <a:prstGeom prst="rect">
            <a:avLst/>
          </a:prstGeom>
          <a:ln w="28575">
            <a:solidFill>
              <a:srgbClr val="9DEDDF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8A187C-10C8-5169-53C6-E8DDB5663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49" y="3768404"/>
            <a:ext cx="1104900" cy="1193800"/>
          </a:xfrm>
          <a:prstGeom prst="rect">
            <a:avLst/>
          </a:prstGeom>
          <a:ln w="28575">
            <a:solidFill>
              <a:srgbClr val="9DEDDF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20D5D0-7CAE-DCC4-2C59-244CFD052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46" y="5174005"/>
            <a:ext cx="1195003" cy="836502"/>
          </a:xfrm>
          <a:prstGeom prst="rect">
            <a:avLst/>
          </a:prstGeom>
          <a:ln w="28575">
            <a:solidFill>
              <a:srgbClr val="9DEDDF"/>
            </a:solidFill>
          </a:ln>
        </p:spPr>
      </p:pic>
    </p:spTree>
    <p:extLst>
      <p:ext uri="{BB962C8B-B14F-4D97-AF65-F5344CB8AC3E}">
        <p14:creationId xmlns:p14="http://schemas.microsoft.com/office/powerpoint/2010/main" val="158993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66EFEA-34F1-49C1-95E1-31430E11C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3" y="2592666"/>
            <a:ext cx="8311953" cy="1542012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C539B-EC3A-4B1E-B9BD-5429C722F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9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3AECF-AA71-CC9B-F70D-2A72EF15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the Nuffield Foundation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77B9-A02D-C58E-BB45-536EE2BE2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Our mission is to </a:t>
            </a:r>
            <a:r>
              <a:rPr lang="en-US" b="1">
                <a:solidFill>
                  <a:schemeClr val="accent1"/>
                </a:solidFill>
              </a:rPr>
              <a:t>advance social well-being in a just and inclusive society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 fund research with the capacity to make a difference to people’s lives by </a:t>
            </a:r>
            <a:r>
              <a:rPr lang="en-US" b="1">
                <a:solidFill>
                  <a:schemeClr val="accent1"/>
                </a:solidFill>
              </a:rPr>
              <a:t>influencing UK policy and practice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 fund research on all four UK nations.</a:t>
            </a:r>
          </a:p>
        </p:txBody>
      </p:sp>
      <p:pic>
        <p:nvPicPr>
          <p:cNvPr id="50" name="Picture Placeholder 49" descr="A group of people standing outside a house&#10;&#10;Description automatically generated with medium confidence">
            <a:extLst>
              <a:ext uri="{FF2B5EF4-FFF2-40B4-BE49-F238E27FC236}">
                <a16:creationId xmlns:a16="http://schemas.microsoft.com/office/drawing/2014/main" id="{7AD1C093-7938-72A5-314F-6A42E08D3F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0" r="18836"/>
          <a:stretch/>
        </p:blipFill>
        <p:spPr>
          <a:xfrm>
            <a:off x="8043985" y="0"/>
            <a:ext cx="4148015" cy="6858000"/>
          </a:xfrm>
        </p:spPr>
      </p:pic>
    </p:spTree>
    <p:extLst>
      <p:ext uri="{BB962C8B-B14F-4D97-AF65-F5344CB8AC3E}">
        <p14:creationId xmlns:p14="http://schemas.microsoft.com/office/powerpoint/2010/main" val="228241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AB57B3-40BA-2EC3-0A61-9D191FF7438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anchor="ctr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Building trust in evidence</a:t>
            </a:r>
            <a:endParaRPr lang="en-GB" sz="3200" b="1" dirty="0">
              <a:latin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3D96D9-C07F-BFAC-26C7-3DE73486A30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anchor="ctr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Connecting perspectives</a:t>
            </a:r>
            <a:endParaRPr lang="en-GB" sz="3200" b="1" dirty="0"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4B9A9-6B2A-244A-C322-890C3C7EC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Freedom and independence</a:t>
            </a:r>
            <a:endParaRPr lang="en-GB" sz="3200" b="1" dirty="0"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FC721-E1A9-B852-45D1-355A209F29F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anchor="ctr" anchorCtr="0"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</a:rPr>
              <a:t>Rigour</a:t>
            </a:r>
            <a:r>
              <a:rPr lang="en-US" sz="3200" b="1" dirty="0">
                <a:latin typeface="Arial" panose="020B0604020202020204" pitchFamily="34" charset="0"/>
              </a:rPr>
              <a:t> and quality</a:t>
            </a:r>
            <a:endParaRPr lang="en-GB" sz="3200" b="1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9AD73-F383-138B-D1FF-E9DDE9A3B294}"/>
              </a:ext>
            </a:extLst>
          </p:cNvPr>
          <p:cNvSpPr txBox="1"/>
          <p:nvPr/>
        </p:nvSpPr>
        <p:spPr>
          <a:xfrm>
            <a:off x="8013445" y="628339"/>
            <a:ext cx="3739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principles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0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F54A6AAB-3581-BD75-19D6-38F89CFD613F}"/>
              </a:ext>
            </a:extLst>
          </p:cNvPr>
          <p:cNvSpPr txBox="1">
            <a:spLocks/>
          </p:cNvSpPr>
          <p:nvPr/>
        </p:nvSpPr>
        <p:spPr>
          <a:xfrm>
            <a:off x="971550" y="3429000"/>
            <a:ext cx="3143250" cy="9930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Education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8D67C4D-8995-CE7A-F54B-324622B0A92B}"/>
              </a:ext>
            </a:extLst>
          </p:cNvPr>
          <p:cNvSpPr txBox="1">
            <a:spLocks/>
          </p:cNvSpPr>
          <p:nvPr/>
        </p:nvSpPr>
        <p:spPr>
          <a:xfrm>
            <a:off x="4524375" y="3429000"/>
            <a:ext cx="3143250" cy="9930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Welfare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B22EC5C-50C5-6F5E-BD4C-7FAEF2EF89B9}"/>
              </a:ext>
            </a:extLst>
          </p:cNvPr>
          <p:cNvSpPr txBox="1">
            <a:spLocks/>
          </p:cNvSpPr>
          <p:nvPr/>
        </p:nvSpPr>
        <p:spPr>
          <a:xfrm>
            <a:off x="7943850" y="3429000"/>
            <a:ext cx="3143250" cy="9930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Justice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Graphic 12" descr="Books with solid fill">
            <a:extLst>
              <a:ext uri="{FF2B5EF4-FFF2-40B4-BE49-F238E27FC236}">
                <a16:creationId xmlns:a16="http://schemas.microsoft.com/office/drawing/2014/main" id="{62CCD54F-3C1A-B454-C784-EEA2CC4F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975" y="2514600"/>
            <a:ext cx="914400" cy="914400"/>
          </a:xfrm>
          <a:prstGeom prst="rect">
            <a:avLst/>
          </a:prstGeom>
        </p:spPr>
      </p:pic>
      <p:pic>
        <p:nvPicPr>
          <p:cNvPr id="15" name="Graphic 14" descr="Family with two children with solid fill">
            <a:extLst>
              <a:ext uri="{FF2B5EF4-FFF2-40B4-BE49-F238E27FC236}">
                <a16:creationId xmlns:a16="http://schemas.microsoft.com/office/drawing/2014/main" id="{184D9E9F-CF1C-602F-92EA-04F5F1BC1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2514600"/>
            <a:ext cx="914400" cy="914400"/>
          </a:xfrm>
          <a:prstGeom prst="rect">
            <a:avLst/>
          </a:prstGeom>
        </p:spPr>
      </p:pic>
      <p:pic>
        <p:nvPicPr>
          <p:cNvPr id="17" name="Graphic 16" descr="Scales of justice with solid fill">
            <a:extLst>
              <a:ext uri="{FF2B5EF4-FFF2-40B4-BE49-F238E27FC236}">
                <a16:creationId xmlns:a16="http://schemas.microsoft.com/office/drawing/2014/main" id="{1110F4EF-2976-9393-4E8C-96A800A36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58275" y="249555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2856C-36AA-3B4D-46C5-4BCA43167673}"/>
              </a:ext>
            </a:extLst>
          </p:cNvPr>
          <p:cNvSpPr txBox="1"/>
          <p:nvPr/>
        </p:nvSpPr>
        <p:spPr>
          <a:xfrm>
            <a:off x="3000375" y="630892"/>
            <a:ext cx="564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core areas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9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hugging&#10;&#10;Description automatically generated with medium confidence">
            <a:extLst>
              <a:ext uri="{FF2B5EF4-FFF2-40B4-BE49-F238E27FC236}">
                <a16:creationId xmlns:a16="http://schemas.microsoft.com/office/drawing/2014/main" id="{852E4A76-0A91-1A22-BD76-F0E96C77CB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1" r="24223"/>
          <a:stretch/>
        </p:blipFill>
        <p:spPr>
          <a:xfrm>
            <a:off x="8043985" y="0"/>
            <a:ext cx="4500941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CC377CD-A0A6-4CDD-B455-817C7397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31" y="214904"/>
            <a:ext cx="6862886" cy="2715300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Society needs a </a:t>
            </a:r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fair and effective justice system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47E11C-2BFA-FF1A-9D5C-54A72720C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06" y="2065109"/>
            <a:ext cx="6862886" cy="323141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3200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Critical challenges facing justice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Experiences and outcomes of justice system contact, incl impact on wider life chances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Broad view of justice and diverse research approaches encouraged</a:t>
            </a:r>
          </a:p>
        </p:txBody>
      </p:sp>
    </p:spTree>
    <p:extLst>
      <p:ext uri="{BB962C8B-B14F-4D97-AF65-F5344CB8AC3E}">
        <p14:creationId xmlns:p14="http://schemas.microsoft.com/office/powerpoint/2010/main" val="142951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7D0198-6397-D151-2F24-66FFE23A5DFD}"/>
              </a:ext>
            </a:extLst>
          </p:cNvPr>
          <p:cNvSpPr txBox="1"/>
          <p:nvPr/>
        </p:nvSpPr>
        <p:spPr>
          <a:xfrm>
            <a:off x="914155" y="2665075"/>
            <a:ext cx="325135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Family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7C14F-483B-C891-3556-514C6F50B366}"/>
              </a:ext>
            </a:extLst>
          </p:cNvPr>
          <p:cNvSpPr txBox="1"/>
          <p:nvPr/>
        </p:nvSpPr>
        <p:spPr>
          <a:xfrm>
            <a:off x="4407382" y="2714434"/>
            <a:ext cx="324608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 welfare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03198-7ADE-FC05-1C28-EDB34A2E335D}"/>
              </a:ext>
            </a:extLst>
          </p:cNvPr>
          <p:cNvSpPr txBox="1"/>
          <p:nvPr/>
        </p:nvSpPr>
        <p:spPr>
          <a:xfrm>
            <a:off x="7889364" y="2709162"/>
            <a:ext cx="32460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Youth justice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0DA02C-25F1-1485-D524-F05DBF5CA1CA}"/>
              </a:ext>
            </a:extLst>
          </p:cNvPr>
          <p:cNvSpPr txBox="1">
            <a:spLocks/>
          </p:cNvSpPr>
          <p:nvPr/>
        </p:nvSpPr>
        <p:spPr>
          <a:xfrm>
            <a:off x="915976" y="592758"/>
            <a:ext cx="10219805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E1B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Key themes and topics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in Justice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652DE28-7F0E-8B19-C7A6-2C567F9B7337}"/>
              </a:ext>
            </a:extLst>
          </p:cNvPr>
          <p:cNvSpPr txBox="1">
            <a:spLocks/>
          </p:cNvSpPr>
          <p:nvPr/>
        </p:nvSpPr>
        <p:spPr>
          <a:xfrm>
            <a:off x="50719" y="5429801"/>
            <a:ext cx="11991455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Access | Fair decisions | Outcomes | Trust | </a:t>
            </a:r>
            <a:r>
              <a:rPr lang="en-US" sz="3200" dirty="0">
                <a:solidFill>
                  <a:prstClr val="white"/>
                </a:solidFill>
                <a:latin typeface="Arial"/>
                <a:cs typeface="Arial"/>
              </a:rPr>
              <a:t>System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9612-F2BA-4369-EC30-810A12A7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Grant-making snapshot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70B55-CC08-BE26-0687-665A3609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61" y="2016468"/>
            <a:ext cx="6862886" cy="1769148"/>
          </a:xfrm>
          <a:solidFill>
            <a:srgbClr val="9DEDDF"/>
          </a:solidFill>
        </p:spPr>
        <p:txBody>
          <a:bodyPr anchor="ctr"/>
          <a:lstStyle/>
          <a:p>
            <a:pPr marL="0" indent="0">
              <a:buNone/>
            </a:pPr>
            <a:r>
              <a:rPr lang="en-US" b="1">
                <a:solidFill>
                  <a:srgbClr val="0B545A"/>
                </a:solidFill>
              </a:rPr>
              <a:t>	</a:t>
            </a:r>
            <a:r>
              <a:rPr lang="en-US" sz="3600" b="1">
                <a:solidFill>
                  <a:srgbClr val="0B545A"/>
                </a:solidFill>
              </a:rPr>
              <a:t>194</a:t>
            </a:r>
            <a:r>
              <a:rPr lang="en-US">
                <a:solidFill>
                  <a:srgbClr val="0B545A"/>
                </a:solidFill>
              </a:rPr>
              <a:t> active grants</a:t>
            </a:r>
          </a:p>
          <a:p>
            <a:pPr marL="0" indent="0">
              <a:buNone/>
            </a:pPr>
            <a:r>
              <a:rPr lang="en-US">
                <a:solidFill>
                  <a:srgbClr val="0B545A"/>
                </a:solidFill>
              </a:rPr>
              <a:t>	Total value of </a:t>
            </a:r>
            <a:r>
              <a:rPr lang="en-US" sz="3600" b="1">
                <a:solidFill>
                  <a:srgbClr val="0B545A"/>
                </a:solidFill>
              </a:rPr>
              <a:t>£59m</a:t>
            </a:r>
            <a:endParaRPr lang="en-GB" b="1">
              <a:solidFill>
                <a:srgbClr val="0B545A"/>
              </a:solidFill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4767854-8F2C-ED12-3851-B11C4FFBB06A}"/>
              </a:ext>
            </a:extLst>
          </p:cNvPr>
          <p:cNvSpPr txBox="1">
            <a:spLocks/>
          </p:cNvSpPr>
          <p:nvPr/>
        </p:nvSpPr>
        <p:spPr>
          <a:xfrm>
            <a:off x="728760" y="3964140"/>
            <a:ext cx="3348830" cy="1769148"/>
          </a:xfrm>
          <a:prstGeom prst="rect">
            <a:avLst/>
          </a:prstGeom>
          <a:solidFill>
            <a:srgbClr val="9DED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award grants from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£10k - £3m</a:t>
            </a:r>
            <a:br>
              <a:rPr lang="en-GB" sz="3200" b="1" dirty="0">
                <a:solidFill>
                  <a:srgbClr val="0B545A"/>
                </a:solidFill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are £200k-£300k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EEAA868F-7C20-1F69-F9BB-425A94E3247A}"/>
              </a:ext>
            </a:extLst>
          </p:cNvPr>
          <p:cNvSpPr txBox="1">
            <a:spLocks/>
          </p:cNvSpPr>
          <p:nvPr/>
        </p:nvSpPr>
        <p:spPr>
          <a:xfrm>
            <a:off x="4242816" y="3964140"/>
            <a:ext cx="3348830" cy="1769148"/>
          </a:xfrm>
          <a:prstGeom prst="rect">
            <a:avLst/>
          </a:prstGeom>
          <a:solidFill>
            <a:srgbClr val="9DED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grants run for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to 3 years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Graphic 26" descr="Acorn with solid fill">
            <a:extLst>
              <a:ext uri="{FF2B5EF4-FFF2-40B4-BE49-F238E27FC236}">
                <a16:creationId xmlns:a16="http://schemas.microsoft.com/office/drawing/2014/main" id="{394BAB22-8885-AA1F-0AA6-B988EBFD1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71330" y="2271101"/>
            <a:ext cx="1249339" cy="1249339"/>
          </a:xfrm>
          <a:prstGeom prst="rect">
            <a:avLst/>
          </a:prstGeom>
        </p:spPr>
      </p:pic>
      <p:pic>
        <p:nvPicPr>
          <p:cNvPr id="51" name="Picture Placeholder 50" descr="A woman and her daughter, who is using a wheelchair, laughing in a park">
            <a:extLst>
              <a:ext uri="{FF2B5EF4-FFF2-40B4-BE49-F238E27FC236}">
                <a16:creationId xmlns:a16="http://schemas.microsoft.com/office/drawing/2014/main" id="{9BDB0BBB-FE6E-9CDC-306D-BD2C0C2F6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5" r="18601"/>
          <a:stretch/>
        </p:blipFill>
        <p:spPr>
          <a:xfrm>
            <a:off x="8043985" y="0"/>
            <a:ext cx="4148015" cy="6858000"/>
          </a:xfrm>
        </p:spPr>
      </p:pic>
    </p:spTree>
    <p:extLst>
      <p:ext uri="{BB962C8B-B14F-4D97-AF65-F5344CB8AC3E}">
        <p14:creationId xmlns:p14="http://schemas.microsoft.com/office/powerpoint/2010/main" val="385190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B154-4CA6-6BE8-EE26-95208209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18" y="663562"/>
            <a:ext cx="7083457" cy="1325563"/>
          </a:xfrm>
        </p:spPr>
        <p:txBody>
          <a:bodyPr>
            <a:normAutofit/>
          </a:bodyPr>
          <a:lstStyle/>
          <a:p>
            <a:r>
              <a:rPr lang="en-US"/>
              <a:t>Research, Development and Analysis Fund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88BB6-7915-1525-4AE6-932BFAC5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18" y="2475404"/>
            <a:ext cx="7265435" cy="389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Two stage application process:</a:t>
            </a:r>
          </a:p>
          <a:p>
            <a:r>
              <a:rPr lang="en-US" b="1" dirty="0">
                <a:solidFill>
                  <a:srgbClr val="00E1B3"/>
                </a:solidFill>
              </a:rPr>
              <a:t>Outline applications</a:t>
            </a:r>
            <a:r>
              <a:rPr lang="en-US" dirty="0"/>
              <a:t> assessed in-house</a:t>
            </a:r>
          </a:p>
          <a:p>
            <a:r>
              <a:rPr lang="en-US" b="1" dirty="0">
                <a:solidFill>
                  <a:srgbClr val="00E1B3"/>
                </a:solidFill>
              </a:rPr>
              <a:t>Full applications</a:t>
            </a:r>
            <a:r>
              <a:rPr lang="en-US" dirty="0">
                <a:solidFill>
                  <a:srgbClr val="00E1B3"/>
                </a:solidFill>
              </a:rPr>
              <a:t> </a:t>
            </a:r>
            <a:r>
              <a:rPr lang="en-US" dirty="0"/>
              <a:t>peer reviewed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Final decisions are made by Nuffield Foundation staff and Trustees.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Most grants are between £200k - £300k.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E1739E-C16C-21A0-DDA0-EA592E29D576}"/>
              </a:ext>
            </a:extLst>
          </p:cNvPr>
          <p:cNvCxnSpPr/>
          <p:nvPr/>
        </p:nvCxnSpPr>
        <p:spPr>
          <a:xfrm>
            <a:off x="1505486" y="2475405"/>
            <a:ext cx="1246095" cy="0"/>
          </a:xfrm>
          <a:prstGeom prst="line">
            <a:avLst/>
          </a:prstGeom>
          <a:ln w="57150">
            <a:solidFill>
              <a:srgbClr val="00E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F8F70A-911D-548B-E31C-800123464529}"/>
              </a:ext>
            </a:extLst>
          </p:cNvPr>
          <p:cNvCxnSpPr/>
          <p:nvPr/>
        </p:nvCxnSpPr>
        <p:spPr>
          <a:xfrm>
            <a:off x="1505486" y="4525183"/>
            <a:ext cx="1246095" cy="0"/>
          </a:xfrm>
          <a:prstGeom prst="line">
            <a:avLst/>
          </a:prstGeom>
          <a:ln w="57150">
            <a:solidFill>
              <a:srgbClr val="00E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EC6ECF-EE15-A1FD-CCEC-55D8458AE653}"/>
              </a:ext>
            </a:extLst>
          </p:cNvPr>
          <p:cNvSpPr txBox="1"/>
          <p:nvPr/>
        </p:nvSpPr>
        <p:spPr>
          <a:xfrm>
            <a:off x="336881" y="911907"/>
            <a:ext cx="3577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application rounds a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D371D-2ABB-D645-58A7-2B0B5641206D}"/>
              </a:ext>
            </a:extLst>
          </p:cNvPr>
          <p:cNvSpPr txBox="1"/>
          <p:nvPr/>
        </p:nvSpPr>
        <p:spPr>
          <a:xfrm>
            <a:off x="336879" y="2887627"/>
            <a:ext cx="3577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Grants up to £750k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15AE1-CA19-3EA8-A570-708B4343F670}"/>
              </a:ext>
            </a:extLst>
          </p:cNvPr>
          <p:cNvSpPr txBox="1"/>
          <p:nvPr/>
        </p:nvSpPr>
        <p:spPr>
          <a:xfrm>
            <a:off x="336880" y="4863347"/>
            <a:ext cx="3577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Grants up to £3m*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dirty="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kept under review</a:t>
            </a:r>
            <a:r>
              <a:rPr lang="en-US" dirty="0">
                <a:solidFill>
                  <a:srgbClr val="0B5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1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84961-6CE1-9D07-D242-08C76C7E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2" y="425728"/>
            <a:ext cx="10515600" cy="1325563"/>
          </a:xfrm>
        </p:spPr>
        <p:txBody>
          <a:bodyPr/>
          <a:lstStyle/>
          <a:p>
            <a:r>
              <a:rPr lang="en-US" dirty="0"/>
              <a:t>What we look for in applications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9AE30F-4D59-AC64-FD8C-332F4C315EC0}"/>
              </a:ext>
            </a:extLst>
          </p:cNvPr>
          <p:cNvSpPr txBox="1">
            <a:spLocks/>
          </p:cNvSpPr>
          <p:nvPr/>
        </p:nvSpPr>
        <p:spPr>
          <a:xfrm>
            <a:off x="728760" y="3964140"/>
            <a:ext cx="3348830" cy="1769148"/>
          </a:xfrm>
          <a:prstGeom prst="rect">
            <a:avLst/>
          </a:prstGeom>
          <a:solidFill>
            <a:srgbClr val="9DED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team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77AB0F0-A84A-D01E-00CA-667FF13B600D}"/>
              </a:ext>
            </a:extLst>
          </p:cNvPr>
          <p:cNvSpPr txBox="1">
            <a:spLocks/>
          </p:cNvSpPr>
          <p:nvPr/>
        </p:nvSpPr>
        <p:spPr>
          <a:xfrm>
            <a:off x="4242816" y="3964140"/>
            <a:ext cx="3348830" cy="1769148"/>
          </a:xfrm>
          <a:prstGeom prst="rect">
            <a:avLst/>
          </a:prstGeom>
          <a:solidFill>
            <a:srgbClr val="9DED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for money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phic 6" descr="Acorn with solid fill">
            <a:extLst>
              <a:ext uri="{FF2B5EF4-FFF2-40B4-BE49-F238E27FC236}">
                <a16:creationId xmlns:a16="http://schemas.microsoft.com/office/drawing/2014/main" id="{02736B0A-9583-E6B3-AEA8-30A8194C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71330" y="2271101"/>
            <a:ext cx="1249339" cy="124933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96FB027-E844-E648-83B6-F4F48DCE3889}"/>
              </a:ext>
            </a:extLst>
          </p:cNvPr>
          <p:cNvSpPr txBox="1">
            <a:spLocks/>
          </p:cNvSpPr>
          <p:nvPr/>
        </p:nvSpPr>
        <p:spPr>
          <a:xfrm>
            <a:off x="728760" y="2009286"/>
            <a:ext cx="3348830" cy="1769148"/>
          </a:xfrm>
          <a:prstGeom prst="rect">
            <a:avLst/>
          </a:prstGeom>
          <a:solidFill>
            <a:srgbClr val="9DED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Relevance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A0952BA-13E5-8764-96AD-FCF294EDAE6A}"/>
              </a:ext>
            </a:extLst>
          </p:cNvPr>
          <p:cNvSpPr txBox="1">
            <a:spLocks/>
          </p:cNvSpPr>
          <p:nvPr/>
        </p:nvSpPr>
        <p:spPr>
          <a:xfrm>
            <a:off x="4242816" y="2009286"/>
            <a:ext cx="3348830" cy="1769148"/>
          </a:xfrm>
          <a:prstGeom prst="rect">
            <a:avLst/>
          </a:prstGeom>
          <a:solidFill>
            <a:srgbClr val="9DED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Clear conceptual framework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0B1A17F-E375-453B-9AE6-CAD562F3BBD3}"/>
              </a:ext>
            </a:extLst>
          </p:cNvPr>
          <p:cNvSpPr txBox="1">
            <a:spLocks/>
          </p:cNvSpPr>
          <p:nvPr/>
        </p:nvSpPr>
        <p:spPr>
          <a:xfrm>
            <a:off x="7756872" y="2009285"/>
            <a:ext cx="3348830" cy="1769149"/>
          </a:xfrm>
          <a:prstGeom prst="rect">
            <a:avLst/>
          </a:prstGeom>
          <a:solidFill>
            <a:srgbClr val="9DED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Rigorous methodology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169A617-A959-C020-3676-247B062ACA6D}"/>
              </a:ext>
            </a:extLst>
          </p:cNvPr>
          <p:cNvSpPr txBox="1">
            <a:spLocks/>
          </p:cNvSpPr>
          <p:nvPr/>
        </p:nvSpPr>
        <p:spPr>
          <a:xfrm>
            <a:off x="7756872" y="3972094"/>
            <a:ext cx="3348830" cy="1769149"/>
          </a:xfrm>
          <a:prstGeom prst="rect">
            <a:avLst/>
          </a:prstGeom>
          <a:solidFill>
            <a:srgbClr val="9DED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unders Grotesk Regular" panose="020B050303020206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B5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Route to impact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B5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54908"/>
      </p:ext>
    </p:extLst>
  </p:cSld>
  <p:clrMapOvr>
    <a:masterClrMapping/>
  </p:clrMapOvr>
</p:sld>
</file>

<file path=ppt/theme/theme1.xml><?xml version="1.0" encoding="utf-8"?>
<a:theme xmlns:a="http://schemas.openxmlformats.org/drawingml/2006/main" name="NUF-Theme">
  <a:themeElements>
    <a:clrScheme name="NUF-Theme">
      <a:dk1>
        <a:srgbClr val="0B5459"/>
      </a:dk1>
      <a:lt1>
        <a:srgbClr val="D5E0E8"/>
      </a:lt1>
      <a:dk2>
        <a:srgbClr val="000000"/>
      </a:dk2>
      <a:lt2>
        <a:srgbClr val="FFFFFF"/>
      </a:lt2>
      <a:accent1>
        <a:srgbClr val="00E1B3"/>
      </a:accent1>
      <a:accent2>
        <a:srgbClr val="1493E7"/>
      </a:accent2>
      <a:accent3>
        <a:srgbClr val="AD83C7"/>
      </a:accent3>
      <a:accent4>
        <a:srgbClr val="FF6958"/>
      </a:accent4>
      <a:accent5>
        <a:srgbClr val="F27B2C"/>
      </a:accent5>
      <a:accent6>
        <a:srgbClr val="FFD138"/>
      </a:accent6>
      <a:hlink>
        <a:srgbClr val="0B5459"/>
      </a:hlink>
      <a:folHlink>
        <a:srgbClr val="4956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FJ6839-Powerpoint-Template-190530" id="{AD039FA3-6A33-7A40-9D9D-9C34287AC308}" vid="{0E0E7A15-C6B6-D843-9444-299386C7288E}"/>
    </a:ext>
  </a:extLst>
</a:theme>
</file>

<file path=ppt/theme/theme2.xml><?xml version="1.0" encoding="utf-8"?>
<a:theme xmlns:a="http://schemas.openxmlformats.org/drawingml/2006/main" name="Office Theme">
  <a:themeElements>
    <a:clrScheme name="Nuffield Foundation Brand">
      <a:dk1>
        <a:srgbClr val="0B545A"/>
      </a:dk1>
      <a:lt1>
        <a:sysClr val="window" lastClr="FFFFFF"/>
      </a:lt1>
      <a:dk2>
        <a:srgbClr val="0B545A"/>
      </a:dk2>
      <a:lt2>
        <a:srgbClr val="9DEDDF"/>
      </a:lt2>
      <a:accent1>
        <a:srgbClr val="00E1B3"/>
      </a:accent1>
      <a:accent2>
        <a:srgbClr val="4A5661"/>
      </a:accent2>
      <a:accent3>
        <a:srgbClr val="BAC8D4"/>
      </a:accent3>
      <a:accent4>
        <a:srgbClr val="D5E0E8"/>
      </a:accent4>
      <a:accent5>
        <a:srgbClr val="000000"/>
      </a:accent5>
      <a:accent6>
        <a:srgbClr val="FFFFFF"/>
      </a:accent6>
      <a:hlink>
        <a:srgbClr val="00E1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Nuffield Foundation Brand">
      <a:dk1>
        <a:srgbClr val="0B545A"/>
      </a:dk1>
      <a:lt1>
        <a:sysClr val="window" lastClr="FFFFFF"/>
      </a:lt1>
      <a:dk2>
        <a:srgbClr val="0B545A"/>
      </a:dk2>
      <a:lt2>
        <a:srgbClr val="9DEDDF"/>
      </a:lt2>
      <a:accent1>
        <a:srgbClr val="00E1B3"/>
      </a:accent1>
      <a:accent2>
        <a:srgbClr val="4A5661"/>
      </a:accent2>
      <a:accent3>
        <a:srgbClr val="BAC8D4"/>
      </a:accent3>
      <a:accent4>
        <a:srgbClr val="D5E0E8"/>
      </a:accent4>
      <a:accent5>
        <a:srgbClr val="000000"/>
      </a:accent5>
      <a:accent6>
        <a:srgbClr val="FFFFFF"/>
      </a:accent6>
      <a:hlink>
        <a:srgbClr val="00E1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Nuffield Foundation Brand">
      <a:dk1>
        <a:srgbClr val="0B545A"/>
      </a:dk1>
      <a:lt1>
        <a:sysClr val="window" lastClr="FFFFFF"/>
      </a:lt1>
      <a:dk2>
        <a:srgbClr val="0B545A"/>
      </a:dk2>
      <a:lt2>
        <a:srgbClr val="9DEDDF"/>
      </a:lt2>
      <a:accent1>
        <a:srgbClr val="00E1B3"/>
      </a:accent1>
      <a:accent2>
        <a:srgbClr val="4A5661"/>
      </a:accent2>
      <a:accent3>
        <a:srgbClr val="BAC8D4"/>
      </a:accent3>
      <a:accent4>
        <a:srgbClr val="D5E0E8"/>
      </a:accent4>
      <a:accent5>
        <a:srgbClr val="000000"/>
      </a:accent5>
      <a:accent6>
        <a:srgbClr val="FFFFFF"/>
      </a:accent6>
      <a:hlink>
        <a:srgbClr val="00E1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1e856f-4f14-4cb4-bab6-f192e0a474a1">
      <UserInfo>
        <DisplayName>Jenny Akhurst</DisplayName>
        <AccountId>34</AccountId>
        <AccountType/>
      </UserInfo>
    </SharedWithUsers>
    <lcf76f155ced4ddcb4097134ff3c332f xmlns="f155a369-30d5-4eb1-ac05-464e613800ee">
      <Terms xmlns="http://schemas.microsoft.com/office/infopath/2007/PartnerControls"/>
    </lcf76f155ced4ddcb4097134ff3c332f>
    <DocumentSetDescription xmlns="http://schemas.microsoft.com/sharepoint/v3" xsi:nil="true"/>
    <TaxCatchAll xmlns="301e856f-4f14-4cb4-bab6-f192e0a474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ACE1B8981554C8C9C3E77AF6D6282" ma:contentTypeVersion="12" ma:contentTypeDescription="Create a new document." ma:contentTypeScope="" ma:versionID="ec43ebb10d2621212cd112e140766bbd">
  <xsd:schema xmlns:xsd="http://www.w3.org/2001/XMLSchema" xmlns:xs="http://www.w3.org/2001/XMLSchema" xmlns:p="http://schemas.microsoft.com/office/2006/metadata/properties" xmlns:ns1="http://schemas.microsoft.com/sharepoint/v3" xmlns:ns2="f155a369-30d5-4eb1-ac05-464e613800ee" xmlns:ns3="301e856f-4f14-4cb4-bab6-f192e0a474a1" targetNamespace="http://schemas.microsoft.com/office/2006/metadata/properties" ma:root="true" ma:fieldsID="2f423129ba2f194d66874565f697a8d8" ns1:_="" ns2:_="" ns3:_="">
    <xsd:import namespace="http://schemas.microsoft.com/sharepoint/v3"/>
    <xsd:import namespace="f155a369-30d5-4eb1-ac05-464e613800ee"/>
    <xsd:import namespace="301e856f-4f14-4cb4-bab6-f192e0a47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DocumentSetDescrip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0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a369-30d5-4eb1-ac05-464e61380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e5a3e9-c3e2-4c28-a279-a20843546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e856f-4f14-4cb4-bab6-f192e0a474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1cbfa6-00dd-4a7c-a8ac-8824ee105fe9}" ma:internalName="TaxCatchAll" ma:showField="CatchAllData" ma:web="301e856f-4f14-4cb4-bab6-f192e0a47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B5DAAE-D92E-4475-9D4D-69EBB29085E0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f155a369-30d5-4eb1-ac05-464e613800ee"/>
    <ds:schemaRef ds:uri="http://purl.org/dc/elements/1.1/"/>
    <ds:schemaRef ds:uri="http://schemas.openxmlformats.org/package/2006/metadata/core-properties"/>
    <ds:schemaRef ds:uri="301e856f-4f14-4cb4-bab6-f192e0a474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78F3DE-FBDE-4D8C-BB3D-621DE64ECF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9C3837-3AA8-4389-B17B-DCF32996FC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55a369-30d5-4eb1-ac05-464e613800ee"/>
    <ds:schemaRef ds:uri="301e856f-4f14-4cb4-bab6-f192e0a474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NUFJ6839-Powerpoint-Template-190530</Template>
  <TotalTime>1</TotalTime>
  <Words>530</Words>
  <Application>Microsoft Office PowerPoint</Application>
  <PresentationFormat>Widescreen</PresentationFormat>
  <Paragraphs>115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Founders Grotesk Medium</vt:lpstr>
      <vt:lpstr>Founders Grotesk Regular</vt:lpstr>
      <vt:lpstr>Wingdings</vt:lpstr>
      <vt:lpstr>NUF-Theme</vt:lpstr>
      <vt:lpstr>Office Theme</vt:lpstr>
      <vt:lpstr>1_Office Theme</vt:lpstr>
      <vt:lpstr>2_Office Theme</vt:lpstr>
      <vt:lpstr>Funding for impact: view from the Nuffield Foundation</vt:lpstr>
      <vt:lpstr>About the Nuffield Foundation</vt:lpstr>
      <vt:lpstr>PowerPoint Presentation</vt:lpstr>
      <vt:lpstr>PowerPoint Presentation</vt:lpstr>
      <vt:lpstr>Society needs a fair and effective justice system</vt:lpstr>
      <vt:lpstr>PowerPoint Presentation</vt:lpstr>
      <vt:lpstr>Grant-making snapshot</vt:lpstr>
      <vt:lpstr>Research, Development and Analysis Fund</vt:lpstr>
      <vt:lpstr>What we look for in applications</vt:lpstr>
      <vt:lpstr>Impact – what we mean</vt:lpstr>
      <vt:lpstr>Impact – what we want </vt:lpstr>
      <vt:lpstr>PowerPoint Presentation</vt:lpstr>
      <vt:lpstr>Areas of development</vt:lpstr>
      <vt:lpstr>Keep in touch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 max two lines quame necatios et odiature</dc:title>
  <dc:creator>Claire Sewell</dc:creator>
  <cp:lastModifiedBy>Amélie Godfrey</cp:lastModifiedBy>
  <cp:revision>62</cp:revision>
  <dcterms:created xsi:type="dcterms:W3CDTF">2019-05-31T12:19:42Z</dcterms:created>
  <dcterms:modified xsi:type="dcterms:W3CDTF">2023-07-11T09:33:22Z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0x010100712ACE1B8981554C8C9C3E77AF6D6282</vt:lpwstr>
  </property>
  <property fmtid="{D5CDD505-2E9C-101B-9397-08002B2CF9AE}" pid="3" name="Order">
    <vt:r8>2343400</vt:r8>
  </property>
  <property fmtid="{D5CDD505-2E9C-101B-9397-08002B2CF9AE}" pid="4" name="MediaServiceImageTags">
    <vt:lpwstr/>
  </property>
</Properties>
</file>