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0" r:id="rId1"/>
  </p:sldMasterIdLst>
  <p:notesMasterIdLst>
    <p:notesMasterId r:id="rId12"/>
  </p:notesMasterIdLst>
  <p:handoutMasterIdLst>
    <p:handoutMasterId r:id="rId13"/>
  </p:handoutMasterIdLst>
  <p:sldIdLst>
    <p:sldId id="256" r:id="rId2"/>
    <p:sldId id="263" r:id="rId3"/>
    <p:sldId id="337" r:id="rId4"/>
    <p:sldId id="331" r:id="rId5"/>
    <p:sldId id="332" r:id="rId6"/>
    <p:sldId id="338" r:id="rId7"/>
    <p:sldId id="333" r:id="rId8"/>
    <p:sldId id="334" r:id="rId9"/>
    <p:sldId id="335" r:id="rId10"/>
    <p:sldId id="291" r:id="rId11"/>
  </p:sldIdLst>
  <p:sldSz cx="9144000" cy="5143500" type="screen16x9"/>
  <p:notesSz cx="6858000" cy="9144000"/>
  <p:defaultTextStyle>
    <a:defPPr>
      <a:defRPr lang="en-US"/>
    </a:defPPr>
    <a:lvl1pPr marL="0" algn="l" defTabSz="685410" rtl="0" eaLnBrk="1" latinLnBrk="0" hangingPunct="1">
      <a:defRPr sz="1400" kern="1200">
        <a:solidFill>
          <a:schemeClr val="tx1"/>
        </a:solidFill>
        <a:latin typeface="+mn-lt"/>
        <a:ea typeface="+mn-ea"/>
        <a:cs typeface="+mn-cs"/>
      </a:defRPr>
    </a:lvl1pPr>
    <a:lvl2pPr marL="342705" algn="l" defTabSz="685410" rtl="0" eaLnBrk="1" latinLnBrk="0" hangingPunct="1">
      <a:defRPr sz="1400" kern="1200">
        <a:solidFill>
          <a:schemeClr val="tx1"/>
        </a:solidFill>
        <a:latin typeface="+mn-lt"/>
        <a:ea typeface="+mn-ea"/>
        <a:cs typeface="+mn-cs"/>
      </a:defRPr>
    </a:lvl2pPr>
    <a:lvl3pPr marL="685410" algn="l" defTabSz="685410" rtl="0" eaLnBrk="1" latinLnBrk="0" hangingPunct="1">
      <a:defRPr sz="1400" kern="1200">
        <a:solidFill>
          <a:schemeClr val="tx1"/>
        </a:solidFill>
        <a:latin typeface="+mn-lt"/>
        <a:ea typeface="+mn-ea"/>
        <a:cs typeface="+mn-cs"/>
      </a:defRPr>
    </a:lvl3pPr>
    <a:lvl4pPr marL="1028115" algn="l" defTabSz="685410" rtl="0" eaLnBrk="1" latinLnBrk="0" hangingPunct="1">
      <a:defRPr sz="1400" kern="1200">
        <a:solidFill>
          <a:schemeClr val="tx1"/>
        </a:solidFill>
        <a:latin typeface="+mn-lt"/>
        <a:ea typeface="+mn-ea"/>
        <a:cs typeface="+mn-cs"/>
      </a:defRPr>
    </a:lvl4pPr>
    <a:lvl5pPr marL="1370820" algn="l" defTabSz="685410" rtl="0" eaLnBrk="1" latinLnBrk="0" hangingPunct="1">
      <a:defRPr sz="1400" kern="1200">
        <a:solidFill>
          <a:schemeClr val="tx1"/>
        </a:solidFill>
        <a:latin typeface="+mn-lt"/>
        <a:ea typeface="+mn-ea"/>
        <a:cs typeface="+mn-cs"/>
      </a:defRPr>
    </a:lvl5pPr>
    <a:lvl6pPr marL="1713525" algn="l" defTabSz="685410" rtl="0" eaLnBrk="1" latinLnBrk="0" hangingPunct="1">
      <a:defRPr sz="1400" kern="1200">
        <a:solidFill>
          <a:schemeClr val="tx1"/>
        </a:solidFill>
        <a:latin typeface="+mn-lt"/>
        <a:ea typeface="+mn-ea"/>
        <a:cs typeface="+mn-cs"/>
      </a:defRPr>
    </a:lvl6pPr>
    <a:lvl7pPr marL="2056230" algn="l" defTabSz="685410" rtl="0" eaLnBrk="1" latinLnBrk="0" hangingPunct="1">
      <a:defRPr sz="1400" kern="1200">
        <a:solidFill>
          <a:schemeClr val="tx1"/>
        </a:solidFill>
        <a:latin typeface="+mn-lt"/>
        <a:ea typeface="+mn-ea"/>
        <a:cs typeface="+mn-cs"/>
      </a:defRPr>
    </a:lvl7pPr>
    <a:lvl8pPr marL="2398935" algn="l" defTabSz="685410" rtl="0" eaLnBrk="1" latinLnBrk="0" hangingPunct="1">
      <a:defRPr sz="1400" kern="1200">
        <a:solidFill>
          <a:schemeClr val="tx1"/>
        </a:solidFill>
        <a:latin typeface="+mn-lt"/>
        <a:ea typeface="+mn-ea"/>
        <a:cs typeface="+mn-cs"/>
      </a:defRPr>
    </a:lvl8pPr>
    <a:lvl9pPr marL="2741640" algn="l" defTabSz="68541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6C"/>
    <a:srgbClr val="476B98"/>
    <a:srgbClr val="8FB0C2"/>
    <a:srgbClr val="5F5E5E"/>
    <a:srgbClr val="E1BF4F"/>
    <a:srgbClr val="C5D9E4"/>
    <a:srgbClr val="F0F0F0"/>
    <a:srgbClr val="C5C5C4"/>
    <a:srgbClr val="A5A5A4"/>
    <a:srgbClr val="0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6A2D0-E3E0-4519-9CDC-4B9F306FBBED}" v="40" dt="2023-03-03T13:15:36.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27" autoAdjust="0"/>
    <p:restoredTop sz="94531"/>
  </p:normalViewPr>
  <p:slideViewPr>
    <p:cSldViewPr snapToGrid="0" snapToObjects="1">
      <p:cViewPr varScale="1">
        <p:scale>
          <a:sx n="107" d="100"/>
          <a:sy n="107" d="100"/>
        </p:scale>
        <p:origin x="173" y="77"/>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C9126-91B4-9349-AB53-92A937C820E3}" type="datetimeFigureOut">
              <a:rPr lang="en-US" smtClean="0"/>
              <a:t>3/3/2023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73D4A-DADE-384E-B82B-B7CFFE4CA772}" type="slidenum">
              <a:rPr lang="en-US" smtClean="0"/>
              <a:t>‹#›</a:t>
            </a:fld>
            <a:endParaRPr lang="en-US"/>
          </a:p>
        </p:txBody>
      </p:sp>
    </p:spTree>
    <p:extLst>
      <p:ext uri="{BB962C8B-B14F-4D97-AF65-F5344CB8AC3E}">
        <p14:creationId xmlns:p14="http://schemas.microsoft.com/office/powerpoint/2010/main" val="14236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2124-436D-394E-A7EC-B637D995F67B}"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EE54-8CBD-734F-95F3-810624B78272}" type="slidenum">
              <a:rPr lang="en-US" smtClean="0"/>
              <a:t>‹#›</a:t>
            </a:fld>
            <a:endParaRPr lang="en-US"/>
          </a:p>
        </p:txBody>
      </p:sp>
    </p:spTree>
    <p:extLst>
      <p:ext uri="{BB962C8B-B14F-4D97-AF65-F5344CB8AC3E}">
        <p14:creationId xmlns:p14="http://schemas.microsoft.com/office/powerpoint/2010/main" val="233640663"/>
      </p:ext>
    </p:extLst>
  </p:cSld>
  <p:clrMap bg1="lt1" tx1="dk1" bg2="lt2" tx2="dk2" accent1="accent1" accent2="accent2" accent3="accent3" accent4="accent4" accent5="accent5" accent6="accent6" hlink="hlink" folHlink="folHlink"/>
  <p:notesStyle>
    <a:lvl1pPr marL="0" algn="l" defTabSz="685410" rtl="0" eaLnBrk="1" latinLnBrk="0" hangingPunct="1">
      <a:defRPr sz="900" kern="1200">
        <a:solidFill>
          <a:schemeClr val="tx1"/>
        </a:solidFill>
        <a:latin typeface="+mn-lt"/>
        <a:ea typeface="+mn-ea"/>
        <a:cs typeface="+mn-cs"/>
      </a:defRPr>
    </a:lvl1pPr>
    <a:lvl2pPr marL="342705" algn="l" defTabSz="685410" rtl="0" eaLnBrk="1" latinLnBrk="0" hangingPunct="1">
      <a:defRPr sz="900" kern="1200">
        <a:solidFill>
          <a:schemeClr val="tx1"/>
        </a:solidFill>
        <a:latin typeface="+mn-lt"/>
        <a:ea typeface="+mn-ea"/>
        <a:cs typeface="+mn-cs"/>
      </a:defRPr>
    </a:lvl2pPr>
    <a:lvl3pPr marL="685410" algn="l" defTabSz="685410" rtl="0" eaLnBrk="1" latinLnBrk="0" hangingPunct="1">
      <a:defRPr sz="900" kern="1200">
        <a:solidFill>
          <a:schemeClr val="tx1"/>
        </a:solidFill>
        <a:latin typeface="+mn-lt"/>
        <a:ea typeface="+mn-ea"/>
        <a:cs typeface="+mn-cs"/>
      </a:defRPr>
    </a:lvl3pPr>
    <a:lvl4pPr marL="1028115" algn="l" defTabSz="685410" rtl="0" eaLnBrk="1" latinLnBrk="0" hangingPunct="1">
      <a:defRPr sz="900" kern="1200">
        <a:solidFill>
          <a:schemeClr val="tx1"/>
        </a:solidFill>
        <a:latin typeface="+mn-lt"/>
        <a:ea typeface="+mn-ea"/>
        <a:cs typeface="+mn-cs"/>
      </a:defRPr>
    </a:lvl4pPr>
    <a:lvl5pPr marL="1370820" algn="l" defTabSz="685410" rtl="0" eaLnBrk="1" latinLnBrk="0" hangingPunct="1">
      <a:defRPr sz="900" kern="1200">
        <a:solidFill>
          <a:schemeClr val="tx1"/>
        </a:solidFill>
        <a:latin typeface="+mn-lt"/>
        <a:ea typeface="+mn-ea"/>
        <a:cs typeface="+mn-cs"/>
      </a:defRPr>
    </a:lvl5pPr>
    <a:lvl6pPr marL="1713525" algn="l" defTabSz="685410" rtl="0" eaLnBrk="1" latinLnBrk="0" hangingPunct="1">
      <a:defRPr sz="900" kern="1200">
        <a:solidFill>
          <a:schemeClr val="tx1"/>
        </a:solidFill>
        <a:latin typeface="+mn-lt"/>
        <a:ea typeface="+mn-ea"/>
        <a:cs typeface="+mn-cs"/>
      </a:defRPr>
    </a:lvl6pPr>
    <a:lvl7pPr marL="2056230" algn="l" defTabSz="685410" rtl="0" eaLnBrk="1" latinLnBrk="0" hangingPunct="1">
      <a:defRPr sz="900" kern="1200">
        <a:solidFill>
          <a:schemeClr val="tx1"/>
        </a:solidFill>
        <a:latin typeface="+mn-lt"/>
        <a:ea typeface="+mn-ea"/>
        <a:cs typeface="+mn-cs"/>
      </a:defRPr>
    </a:lvl7pPr>
    <a:lvl8pPr marL="2398935" algn="l" defTabSz="685410" rtl="0" eaLnBrk="1" latinLnBrk="0" hangingPunct="1">
      <a:defRPr sz="900" kern="1200">
        <a:solidFill>
          <a:schemeClr val="tx1"/>
        </a:solidFill>
        <a:latin typeface="+mn-lt"/>
        <a:ea typeface="+mn-ea"/>
        <a:cs typeface="+mn-cs"/>
      </a:defRPr>
    </a:lvl8pPr>
    <a:lvl9pPr marL="2741640" algn="l" defTabSz="6854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FEE54-8CBD-734F-95F3-810624B78272}" type="slidenum">
              <a:rPr lang="en-US" smtClean="0"/>
              <a:t>1</a:t>
            </a:fld>
            <a:endParaRPr lang="en-US"/>
          </a:p>
        </p:txBody>
      </p:sp>
    </p:spTree>
    <p:extLst>
      <p:ext uri="{BB962C8B-B14F-4D97-AF65-F5344CB8AC3E}">
        <p14:creationId xmlns:p14="http://schemas.microsoft.com/office/powerpoint/2010/main" val="11985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4</a:t>
            </a:fld>
            <a:endParaRPr lang="en-US"/>
          </a:p>
        </p:txBody>
      </p:sp>
    </p:spTree>
    <p:extLst>
      <p:ext uri="{BB962C8B-B14F-4D97-AF65-F5344CB8AC3E}">
        <p14:creationId xmlns:p14="http://schemas.microsoft.com/office/powerpoint/2010/main" val="46950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5</a:t>
            </a:fld>
            <a:endParaRPr lang="en-US"/>
          </a:p>
        </p:txBody>
      </p:sp>
    </p:spTree>
    <p:extLst>
      <p:ext uri="{BB962C8B-B14F-4D97-AF65-F5344CB8AC3E}">
        <p14:creationId xmlns:p14="http://schemas.microsoft.com/office/powerpoint/2010/main" val="403501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7</a:t>
            </a:fld>
            <a:endParaRPr lang="en-US"/>
          </a:p>
        </p:txBody>
      </p:sp>
    </p:spTree>
    <p:extLst>
      <p:ext uri="{BB962C8B-B14F-4D97-AF65-F5344CB8AC3E}">
        <p14:creationId xmlns:p14="http://schemas.microsoft.com/office/powerpoint/2010/main" val="199617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8</a:t>
            </a:fld>
            <a:endParaRPr lang="en-US"/>
          </a:p>
        </p:txBody>
      </p:sp>
    </p:spTree>
    <p:extLst>
      <p:ext uri="{BB962C8B-B14F-4D97-AF65-F5344CB8AC3E}">
        <p14:creationId xmlns:p14="http://schemas.microsoft.com/office/powerpoint/2010/main" val="306563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pPr>
            <a:r>
              <a:rPr lang="en-GB" i="1" dirty="0">
                <a:effectLst/>
                <a:latin typeface="Book Antiqua" panose="02040602050305030304" pitchFamily="18" charset="0"/>
              </a:rPr>
              <a:t>(1) In considering the Strasbourg caselaw as to the extent of the Article 2 procedural duty to investigate a suspicious death (including a death that occurs whilst in immigration detention in the United Kingdom), it is important to bear in mind that the ECtHR is concerned with the entirety of the process, beginning with the initial steps to secure evidence and ending with the actual investigation or trial. Although the investigation or trial must be conducted with the requisite degree of independence, it by no means follows that the duty to secure evidence cannot involve those such as the Secretary of State for the Home Department and her service providers, who will not be conducting the subsequent independent investigations. On the contrary, given that, in the context of a death in detention, the service providers and the Secretary of State's relevant officials at the detention centre will inevitably be the first on the scene, they clearly must take the initial steps to secure evidence. This is so, irrespective of the fact that, in order of likely appearance, the police, the Prisons and Probation Ombudsman's investigators and HM Coroner will also become actively involved. </a:t>
            </a:r>
            <a:endParaRPr lang="en-GB" dirty="0">
              <a:effectLst/>
            </a:endParaRPr>
          </a:p>
          <a:p>
            <a:pPr algn="just">
              <a:spcBef>
                <a:spcPts val="1200"/>
              </a:spcBef>
            </a:pPr>
            <a:r>
              <a:rPr lang="en-GB" i="1" dirty="0">
                <a:effectLst/>
                <a:latin typeface="Book Antiqua" panose="02040602050305030304" pitchFamily="18" charset="0"/>
              </a:rPr>
              <a:t>(2) Furthermore, it is important to acknowledge that the ECtHR has been at pains to state that the steps to be taken are "reasonable" ones. What is reasonable will depend, not only on the circumstances of the death but also the nature and purpose of the detention facility, such as whether it is holding individuals who face removal by the Secretary of State from the United Kingdom, in pursuance of her functions, conferred by Parliament, of enforcing immigration controls.</a:t>
            </a:r>
            <a:endParaRPr lang="en-GB" dirty="0">
              <a:effectLst/>
            </a:endParaRPr>
          </a:p>
          <a:p>
            <a:pPr algn="just">
              <a:spcBef>
                <a:spcPts val="1200"/>
              </a:spcBef>
            </a:pPr>
            <a:r>
              <a:rPr lang="en-GB" i="1" dirty="0">
                <a:effectLst/>
                <a:latin typeface="Book Antiqua" panose="02040602050305030304" pitchFamily="18" charset="0"/>
              </a:rPr>
              <a:t>(3) The irreducible minimum obligations of the Secretary of State in this area are:</a:t>
            </a:r>
            <a:endParaRPr lang="en-GB" dirty="0">
              <a:effectLst/>
            </a:endParaRPr>
          </a:p>
          <a:p>
            <a:pPr algn="just">
              <a:spcBef>
                <a:spcPts val="1200"/>
              </a:spcBef>
              <a:spcAft>
                <a:spcPts val="0"/>
              </a:spcAft>
            </a:pPr>
            <a:r>
              <a:rPr lang="en-GB" i="1" dirty="0">
                <a:effectLst/>
                <a:latin typeface="Book Antiqua" panose="02040602050305030304" pitchFamily="18" charset="0"/>
              </a:rPr>
              <a:t>(a) to take immediate steps to ascertain whether any detainee has evidence to give regarding the death in detention; </a:t>
            </a:r>
            <a:endParaRPr lang="en-GB" dirty="0">
              <a:effectLst/>
            </a:endParaRPr>
          </a:p>
          <a:p>
            <a:pPr algn="just">
              <a:spcBef>
                <a:spcPts val="1200"/>
              </a:spcBef>
              <a:spcAft>
                <a:spcPts val="0"/>
              </a:spcAft>
            </a:pPr>
            <a:r>
              <a:rPr lang="en-GB" i="1" dirty="0">
                <a:effectLst/>
                <a:latin typeface="Book Antiqua" panose="02040602050305030304" pitchFamily="18" charset="0"/>
              </a:rPr>
              <a:t>(b) to record, or facilitate the recording of, a statement of such evidence; </a:t>
            </a:r>
            <a:endParaRPr lang="en-GB" dirty="0">
              <a:effectLst/>
            </a:endParaRPr>
          </a:p>
          <a:p>
            <a:pPr algn="just">
              <a:spcBef>
                <a:spcPts val="1200"/>
              </a:spcBef>
              <a:spcAft>
                <a:spcPts val="0"/>
              </a:spcAft>
            </a:pPr>
            <a:r>
              <a:rPr lang="en-GB" i="1" dirty="0">
                <a:effectLst/>
                <a:latin typeface="Book Antiqua" panose="02040602050305030304" pitchFamily="18" charset="0"/>
              </a:rPr>
              <a:t>(c) to determine whether the individual is willing to give evidence at the inquest; </a:t>
            </a:r>
            <a:endParaRPr lang="en-GB" dirty="0">
              <a:effectLst/>
            </a:endParaRPr>
          </a:p>
          <a:p>
            <a:pPr algn="just">
              <a:spcBef>
                <a:spcPts val="1200"/>
              </a:spcBef>
              <a:spcAft>
                <a:spcPts val="0"/>
              </a:spcAft>
            </a:pPr>
            <a:r>
              <a:rPr lang="en-GB" i="1" dirty="0">
                <a:effectLst/>
                <a:latin typeface="Book Antiqua" panose="02040602050305030304" pitchFamily="18" charset="0"/>
              </a:rPr>
              <a:t>(d) to record relevant contact details of the individual, including in the country of proposed removal; and</a:t>
            </a:r>
            <a:endParaRPr lang="en-GB" dirty="0">
              <a:effectLst/>
            </a:endParaRPr>
          </a:p>
          <a:p>
            <a:pPr algn="just">
              <a:spcBef>
                <a:spcPts val="1200"/>
              </a:spcBef>
              <a:spcAft>
                <a:spcPts val="0"/>
              </a:spcAft>
            </a:pPr>
            <a:r>
              <a:rPr lang="en-GB" i="1" dirty="0">
                <a:effectLst/>
                <a:latin typeface="Book Antiqua" panose="02040602050305030304" pitchFamily="18" charset="0"/>
              </a:rPr>
              <a:t>(e) to consider the practicability of the individual giving evidence at the inquest either (</a:t>
            </a:r>
            <a:r>
              <a:rPr lang="en-GB" i="1" dirty="0" err="1">
                <a:effectLst/>
                <a:latin typeface="Book Antiqua" panose="02040602050305030304" pitchFamily="18" charset="0"/>
              </a:rPr>
              <a:t>i</a:t>
            </a:r>
            <a:r>
              <a:rPr lang="en-GB" i="1" dirty="0">
                <a:effectLst/>
                <a:latin typeface="Book Antiqua" panose="02040602050305030304" pitchFamily="18" charset="0"/>
              </a:rPr>
              <a:t>) by returning to the United Kingdom for that purpose or (ii) by giving evidence by means of video-link.</a:t>
            </a:r>
            <a:endParaRPr lang="en-GB" dirty="0">
              <a:effectLst/>
            </a:endParaRPr>
          </a:p>
          <a:p>
            <a:pPr algn="just">
              <a:spcBef>
                <a:spcPts val="1200"/>
              </a:spcBef>
            </a:pPr>
            <a:r>
              <a:rPr lang="en-GB" i="1" dirty="0">
                <a:effectLst/>
                <a:latin typeface="Book Antiqua" panose="02040602050305030304" pitchFamily="18" charset="0"/>
              </a:rPr>
              <a:t>(4) The Detention Services Order 08/2014: Death in Immigration Detention (August 2020) fails adequately to address the vital function of detention centre staff in identifying those detainees who, because of physical proximity to the deceased or other known associations, are likely to have relevant information, whether or not they have chosen to come forward of their own accord. The current policy of the Secretary of State is, therefore, not compliant with Article 2 in its procedural form.</a:t>
            </a:r>
            <a:endParaRPr lang="en-GB" dirty="0">
              <a:effectLst/>
            </a:endParaRPr>
          </a:p>
          <a:p>
            <a:pPr algn="just">
              <a:spcBef>
                <a:spcPts val="1200"/>
              </a:spcBef>
            </a:pPr>
            <a:r>
              <a:rPr lang="en-GB" i="1" dirty="0">
                <a:effectLst/>
                <a:latin typeface="Book Antiqua" panose="02040602050305030304" pitchFamily="18" charset="0"/>
              </a:rPr>
              <a:t>(5) The Secretary of State's present policy framework is also legally deficient in that there is nothing in her policy concerning removals; namely Judicial Reviews and Injunctions - Version 20.0 (10 October 2019), which guides her immigration officials to act compliantly with Article 2 in its procedural form, when making decisions as to the removal of an individual.</a:t>
            </a:r>
            <a:endParaRPr lang="en-GB" dirty="0">
              <a:effectLst/>
            </a:endParaRPr>
          </a:p>
          <a:p>
            <a:r>
              <a:rPr lang="en-GB" dirty="0"/>
              <a:t> </a:t>
            </a:r>
          </a:p>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9</a:t>
            </a:fld>
            <a:endParaRPr lang="en-US"/>
          </a:p>
        </p:txBody>
      </p:sp>
    </p:spTree>
    <p:extLst>
      <p:ext uri="{BB962C8B-B14F-4D97-AF65-F5344CB8AC3E}">
        <p14:creationId xmlns:p14="http://schemas.microsoft.com/office/powerpoint/2010/main" val="470588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1513" y="1612997"/>
            <a:ext cx="1860972" cy="1917508"/>
          </a:xfrm>
          <a:prstGeom prst="rect">
            <a:avLst/>
          </a:prstGeom>
        </p:spPr>
      </p:pic>
    </p:spTree>
    <p:extLst>
      <p:ext uri="{BB962C8B-B14F-4D97-AF65-F5344CB8AC3E}">
        <p14:creationId xmlns:p14="http://schemas.microsoft.com/office/powerpoint/2010/main" val="19875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cs typeface="Arial" panose="020B0604020202020204" pitchFamily="34" charset="0"/>
              </a:rPr>
              <a:t>@gardencourtlaw</a:t>
            </a:r>
            <a:endParaRPr lang="en-GB" sz="12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4500" y="4746908"/>
            <a:ext cx="224284" cy="182468"/>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7527" y="3772748"/>
            <a:ext cx="1026530" cy="738179"/>
          </a:xfrm>
          <a:prstGeom prst="rect">
            <a:avLst/>
          </a:prstGeom>
        </p:spPr>
      </p:pic>
      <p:pic>
        <p:nvPicPr>
          <p:cNvPr id="7" name="Picture 6" descr="Logo, company name&#10;&#10;Description automatically generated">
            <a:extLst>
              <a:ext uri="{FF2B5EF4-FFF2-40B4-BE49-F238E27FC236}">
                <a16:creationId xmlns:a16="http://schemas.microsoft.com/office/drawing/2014/main" id="{9DC08795-575A-CBDD-81D3-C018773BB286}"/>
              </a:ext>
            </a:extLst>
          </p:cNvPr>
          <p:cNvPicPr>
            <a:picLocks noChangeAspect="1"/>
          </p:cNvPicPr>
          <p:nvPr userDrawn="1"/>
        </p:nvPicPr>
        <p:blipFill>
          <a:blip r:embed="rId5"/>
          <a:stretch>
            <a:fillRect/>
          </a:stretch>
        </p:blipFill>
        <p:spPr>
          <a:xfrm>
            <a:off x="6838522" y="3497472"/>
            <a:ext cx="931056" cy="1243335"/>
          </a:xfrm>
          <a:prstGeom prst="rect">
            <a:avLst/>
          </a:prstGeom>
        </p:spPr>
      </p:pic>
    </p:spTree>
    <p:extLst>
      <p:ext uri="{BB962C8B-B14F-4D97-AF65-F5344CB8AC3E}">
        <p14:creationId xmlns:p14="http://schemas.microsoft.com/office/powerpoint/2010/main" val="1284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12" name="Straight Connector 11"/>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735856"/>
            <a:ext cx="1736401" cy="241877"/>
          </a:xfrm>
          <a:prstGeom prst="rect">
            <a:avLst/>
          </a:prstGeom>
        </p:spPr>
      </p:pic>
      <p:sp>
        <p:nvSpPr>
          <p:cNvPr id="16"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988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chemeClr val="bg1"/>
                </a:solidFill>
              </a:rPr>
              <a:pPr/>
              <a:t>‹#›</a:t>
            </a:fld>
            <a:endParaRPr lang="en-US" dirty="0">
              <a:solidFill>
                <a:schemeClr val="bg1"/>
              </a:solidFill>
            </a:endParaRPr>
          </a:p>
        </p:txBody>
      </p:sp>
      <p:cxnSp>
        <p:nvCxnSpPr>
          <p:cNvPr id="14" name="Straight Connector 13"/>
          <p:cNvCxnSpPr/>
          <p:nvPr userDrawn="1"/>
        </p:nvCxnSpPr>
        <p:spPr>
          <a:xfrm flipV="1">
            <a:off x="508362" y="4575499"/>
            <a:ext cx="8127291" cy="2347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187" y="4359356"/>
            <a:ext cx="1736394" cy="241875"/>
          </a:xfrm>
          <a:prstGeom prst="rect">
            <a:avLst/>
          </a:prstGeom>
        </p:spPr>
      </p:pic>
      <p:sp>
        <p:nvSpPr>
          <p:cNvPr id="1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7178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4"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C5D9E4"/>
                </a:solidFill>
              </a:rPr>
              <a:pPr/>
              <a:t>‹#›</a:t>
            </a:fld>
            <a:endParaRPr lang="en-US" dirty="0">
              <a:solidFill>
                <a:srgbClr val="C5D9E4"/>
              </a:solidFill>
            </a:endParaRPr>
          </a:p>
        </p:txBody>
      </p:sp>
      <p:cxnSp>
        <p:nvCxnSpPr>
          <p:cNvPr id="5" name="Straight Connector 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13792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E1B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9" name="Straight Connector 8"/>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1"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1498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content">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cxnSp>
        <p:nvCxnSpPr>
          <p:cNvPr id="14" name="Straight Connector 13"/>
          <p:cNvCxnSpPr/>
          <p:nvPr userDrawn="1"/>
        </p:nvCxnSpPr>
        <p:spPr>
          <a:xfrm flipV="1">
            <a:off x="508361" y="796615"/>
            <a:ext cx="8127291" cy="25818"/>
          </a:xfrm>
          <a:prstGeom prst="line">
            <a:avLst/>
          </a:prstGeom>
          <a:ln>
            <a:solidFill>
              <a:srgbClr val="1E41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1185" y="373508"/>
            <a:ext cx="5228921" cy="300038"/>
          </a:xfrm>
          <a:prstGeom prst="rect">
            <a:avLst/>
          </a:prstGeom>
        </p:spPr>
        <p:txBody>
          <a:bodyPr lIns="91430" tIns="45715" rIns="91430" bIns="45715"/>
          <a:lstStyle>
            <a:lvl1pPr marL="0" indent="0">
              <a:buFontTx/>
              <a:buNone/>
              <a:defRPr sz="2000">
                <a:solidFill>
                  <a:srgbClr val="1E416C"/>
                </a:solidFill>
                <a:latin typeface="Georgia" panose="02040502050405020303" pitchFamily="18" charset="0"/>
                <a:ea typeface="Adria Slab" charset="0"/>
                <a:cs typeface="Arial" panose="020B0604020202020204" pitchFamily="34" charset="0"/>
              </a:defRPr>
            </a:lvl1pPr>
            <a:lvl2pPr marL="342859" indent="0">
              <a:buFontTx/>
              <a:buNone/>
              <a:defRPr sz="1400">
                <a:latin typeface="Adria Slab" charset="0"/>
                <a:ea typeface="Adria Slab" charset="0"/>
                <a:cs typeface="Adria Slab" charset="0"/>
              </a:defRPr>
            </a:lvl2pPr>
            <a:lvl3pPr marL="685718" indent="0">
              <a:buFontTx/>
              <a:buNone/>
              <a:defRPr sz="1400">
                <a:latin typeface="Adria Slab" charset="0"/>
                <a:ea typeface="Adria Slab" charset="0"/>
                <a:cs typeface="Adria Slab" charset="0"/>
              </a:defRPr>
            </a:lvl3pPr>
            <a:lvl4pPr marL="1028577" indent="0">
              <a:buFontTx/>
              <a:buNone/>
              <a:defRPr sz="1400">
                <a:latin typeface="Adria Slab" charset="0"/>
                <a:ea typeface="Adria Slab" charset="0"/>
                <a:cs typeface="Adria Slab" charset="0"/>
              </a:defRPr>
            </a:lvl4pPr>
            <a:lvl5pPr marL="1371436" indent="0">
              <a:buFontTx/>
              <a:buNone/>
              <a:defRPr sz="1400">
                <a:latin typeface="Adria Slab" charset="0"/>
                <a:ea typeface="Adria Slab" charset="0"/>
                <a:cs typeface="Adria Slab" charset="0"/>
              </a:defRPr>
            </a:lvl5pPr>
          </a:lstStyle>
          <a:p>
            <a:pPr lvl="0"/>
            <a:endParaRPr lang="en-US" dirty="0"/>
          </a:p>
        </p:txBody>
      </p:sp>
      <p:cxnSp>
        <p:nvCxnSpPr>
          <p:cNvPr id="23" name="Straight Connector 22"/>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7267494"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rPr>
              <a:t>@gardencourtlaw</a:t>
            </a:r>
            <a:endParaRPr lang="en-GB" sz="1200" dirty="0">
              <a:solidFill>
                <a:srgbClr val="1E416C"/>
              </a:solidFill>
              <a:latin typeface="Georgia" panose="02040502050405020303" pitchFamily="18" charset="0"/>
              <a:ea typeface="Adria Slab" panose="00000500000000000000" pitchFamily="50" charset="0"/>
            </a:endParaRPr>
          </a:p>
        </p:txBody>
      </p:sp>
      <p:sp>
        <p:nvSpPr>
          <p:cNvPr id="4" name="TextBox 3"/>
          <p:cNvSpPr txBox="1"/>
          <p:nvPr userDrawn="1"/>
        </p:nvSpPr>
        <p:spPr>
          <a:xfrm>
            <a:off x="1402492" y="1507524"/>
            <a:ext cx="5053913" cy="2335427"/>
          </a:xfrm>
          <a:prstGeom prst="rect">
            <a:avLst/>
          </a:prstGeom>
          <a:noFill/>
        </p:spPr>
        <p:txBody>
          <a:bodyPr wrap="square" rtlCol="0">
            <a:spAutoFit/>
          </a:bodyPr>
          <a:lstStyle/>
          <a:p>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258" y="4703505"/>
            <a:ext cx="1662468" cy="22321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3210" y="4738766"/>
            <a:ext cx="224284" cy="182468"/>
          </a:xfrm>
          <a:prstGeom prst="rect">
            <a:avLst/>
          </a:prstGeom>
        </p:spPr>
      </p:pic>
    </p:spTree>
    <p:extLst>
      <p:ext uri="{BB962C8B-B14F-4D97-AF65-F5344CB8AC3E}">
        <p14:creationId xmlns:p14="http://schemas.microsoft.com/office/powerpoint/2010/main" val="11861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3" name="Text Placeholder 16"/>
          <p:cNvSpPr>
            <a:spLocks noGrp="1"/>
          </p:cNvSpPr>
          <p:nvPr>
            <p:ph type="body" sz="quarter" idx="11" hasCustomPrompt="1"/>
          </p:nvPr>
        </p:nvSpPr>
        <p:spPr>
          <a:xfrm>
            <a:off x="1023938" y="1835949"/>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Thank you</a:t>
            </a:r>
          </a:p>
        </p:txBody>
      </p:sp>
      <p:sp>
        <p:nvSpPr>
          <p:cNvPr id="3" name="Text Placeholder 2"/>
          <p:cNvSpPr>
            <a:spLocks noGrp="1"/>
          </p:cNvSpPr>
          <p:nvPr>
            <p:ph type="body" sz="quarter" idx="12" hasCustomPrompt="1"/>
          </p:nvPr>
        </p:nvSpPr>
        <p:spPr>
          <a:xfrm>
            <a:off x="1637505" y="2966206"/>
            <a:ext cx="5868988" cy="779462"/>
          </a:xfrm>
          <a:prstGeom prst="rect">
            <a:avLst/>
          </a:prstGeom>
        </p:spPr>
        <p:txBody>
          <a:bodyPr lIns="91430" tIns="45715" rIns="91430" bIns="45715"/>
          <a:lstStyle>
            <a:lvl1pPr marL="0" indent="0" algn="ctr">
              <a:buNone/>
              <a:defRPr sz="1400" b="0" i="0" baseline="0">
                <a:solidFill>
                  <a:srgbClr val="8FB0C2"/>
                </a:solidFill>
                <a:latin typeface="Georgia" panose="02040502050405020303" pitchFamily="18" charset="0"/>
                <a:ea typeface="Adria Slab Light" charset="0"/>
                <a:cs typeface="Arial" panose="020B0604020202020204" pitchFamily="34" charset="0"/>
              </a:defRPr>
            </a:lvl1pPr>
            <a:lvl2pPr marL="342859" indent="0" algn="ctr">
              <a:buNone/>
              <a:defRPr>
                <a:solidFill>
                  <a:srgbClr val="C5D9E4"/>
                </a:solidFill>
                <a:latin typeface="Adria Slab" charset="0"/>
                <a:ea typeface="Adria Slab" charset="0"/>
                <a:cs typeface="Adria Slab" charset="0"/>
              </a:defRPr>
            </a:lvl2pPr>
            <a:lvl3pPr marL="685718" indent="0" algn="ctr">
              <a:buNone/>
              <a:defRPr>
                <a:solidFill>
                  <a:srgbClr val="C5D9E4"/>
                </a:solidFill>
                <a:latin typeface="Adria Slab" charset="0"/>
                <a:ea typeface="Adria Slab" charset="0"/>
                <a:cs typeface="Adria Slab" charset="0"/>
              </a:defRPr>
            </a:lvl3pPr>
            <a:lvl4pPr marL="1028577" indent="0" algn="ctr">
              <a:buNone/>
              <a:defRPr>
                <a:solidFill>
                  <a:srgbClr val="C5D9E4"/>
                </a:solidFill>
                <a:latin typeface="Adria Slab" charset="0"/>
                <a:ea typeface="Adria Slab" charset="0"/>
                <a:cs typeface="Adria Slab" charset="0"/>
              </a:defRPr>
            </a:lvl4pPr>
            <a:lvl5pPr marL="1371436" indent="0" algn="ctr">
              <a:buNone/>
              <a:defRPr>
                <a:solidFill>
                  <a:srgbClr val="C5D9E4"/>
                </a:solidFill>
                <a:latin typeface="Adria Slab" charset="0"/>
                <a:ea typeface="Adria Slab" charset="0"/>
                <a:cs typeface="Adria Slab" charset="0"/>
              </a:defRPr>
            </a:lvl5pPr>
          </a:lstStyle>
          <a:p>
            <a:pPr lvl="0"/>
            <a:r>
              <a:rPr lang="fi-FI" dirty="0"/>
              <a:t>020 7993 7600         </a:t>
            </a:r>
            <a:r>
              <a:rPr lang="fi-FI" dirty="0" err="1"/>
              <a:t>info@gclaw.co.uk</a:t>
            </a:r>
            <a:r>
              <a:rPr lang="fi-FI" dirty="0"/>
              <a:t>         @</a:t>
            </a:r>
            <a:r>
              <a:rPr lang="fi-FI" dirty="0" err="1"/>
              <a:t>gardencourtlaw</a:t>
            </a:r>
            <a:endParaRPr lang="en-US" dirty="0"/>
          </a:p>
        </p:txBody>
      </p:sp>
      <p:cxnSp>
        <p:nvCxnSpPr>
          <p:cNvPr id="15" name="Straight Connector 1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Tree>
    <p:extLst>
      <p:ext uri="{BB962C8B-B14F-4D97-AF65-F5344CB8AC3E}">
        <p14:creationId xmlns:p14="http://schemas.microsoft.com/office/powerpoint/2010/main" val="144903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08793"/>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73" r:id="rId3"/>
    <p:sldLayoutId id="2147483667" r:id="rId4"/>
    <p:sldLayoutId id="2147483674" r:id="rId5"/>
    <p:sldLayoutId id="2147483675" r:id="rId6"/>
    <p:sldLayoutId id="2147483666" r:id="rId7"/>
    <p:sldLayoutId id="2147483672" r:id="rId8"/>
  </p:sldLayoutIdLst>
  <p:hf hdr="0" ftr="0" dt="0"/>
  <p:txStyles>
    <p:titleStyle>
      <a:lvl1pPr algn="l" defTabSz="6857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9" indent="-171429" algn="l" defTabSz="6857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8" indent="-171429" algn="l" defTabSz="6857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8" indent="-171429" algn="l" defTabSz="6857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7"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65"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8" rtl="0" eaLnBrk="1" latinLnBrk="0" hangingPunct="1">
        <a:defRPr sz="1400" kern="1200">
          <a:solidFill>
            <a:schemeClr val="tx1"/>
          </a:solidFill>
          <a:latin typeface="+mn-lt"/>
          <a:ea typeface="+mn-ea"/>
          <a:cs typeface="+mn-cs"/>
        </a:defRPr>
      </a:lvl1pPr>
      <a:lvl2pPr marL="342859" algn="l" defTabSz="685718" rtl="0" eaLnBrk="1" latinLnBrk="0" hangingPunct="1">
        <a:defRPr sz="1400" kern="1200">
          <a:solidFill>
            <a:schemeClr val="tx1"/>
          </a:solidFill>
          <a:latin typeface="+mn-lt"/>
          <a:ea typeface="+mn-ea"/>
          <a:cs typeface="+mn-cs"/>
        </a:defRPr>
      </a:lvl2pPr>
      <a:lvl3pPr marL="685718" algn="l" defTabSz="685718" rtl="0" eaLnBrk="1" latinLnBrk="0" hangingPunct="1">
        <a:defRPr sz="1400" kern="1200">
          <a:solidFill>
            <a:schemeClr val="tx1"/>
          </a:solidFill>
          <a:latin typeface="+mn-lt"/>
          <a:ea typeface="+mn-ea"/>
          <a:cs typeface="+mn-cs"/>
        </a:defRPr>
      </a:lvl3pPr>
      <a:lvl4pPr marL="1028577" algn="l" defTabSz="685718" rtl="0" eaLnBrk="1" latinLnBrk="0" hangingPunct="1">
        <a:defRPr sz="1400" kern="1200">
          <a:solidFill>
            <a:schemeClr val="tx1"/>
          </a:solidFill>
          <a:latin typeface="+mn-lt"/>
          <a:ea typeface="+mn-ea"/>
          <a:cs typeface="+mn-cs"/>
        </a:defRPr>
      </a:lvl4pPr>
      <a:lvl5pPr marL="1371436" algn="l" defTabSz="685718" rtl="0" eaLnBrk="1" latinLnBrk="0" hangingPunct="1">
        <a:defRPr sz="1400" kern="1200">
          <a:solidFill>
            <a:schemeClr val="tx1"/>
          </a:solidFill>
          <a:latin typeface="+mn-lt"/>
          <a:ea typeface="+mn-ea"/>
          <a:cs typeface="+mn-cs"/>
        </a:defRPr>
      </a:lvl5pPr>
      <a:lvl6pPr marL="1714295" algn="l" defTabSz="685718" rtl="0" eaLnBrk="1" latinLnBrk="0" hangingPunct="1">
        <a:defRPr sz="1400" kern="1200">
          <a:solidFill>
            <a:schemeClr val="tx1"/>
          </a:solidFill>
          <a:latin typeface="+mn-lt"/>
          <a:ea typeface="+mn-ea"/>
          <a:cs typeface="+mn-cs"/>
        </a:defRPr>
      </a:lvl6pPr>
      <a:lvl7pPr marL="2057154" algn="l" defTabSz="685718" rtl="0" eaLnBrk="1" latinLnBrk="0" hangingPunct="1">
        <a:defRPr sz="1400" kern="1200">
          <a:solidFill>
            <a:schemeClr val="tx1"/>
          </a:solidFill>
          <a:latin typeface="+mn-lt"/>
          <a:ea typeface="+mn-ea"/>
          <a:cs typeface="+mn-cs"/>
        </a:defRPr>
      </a:lvl7pPr>
      <a:lvl8pPr marL="2400013" algn="l" defTabSz="685718" rtl="0" eaLnBrk="1" latinLnBrk="0" hangingPunct="1">
        <a:defRPr sz="1400" kern="1200">
          <a:solidFill>
            <a:schemeClr val="tx1"/>
          </a:solidFill>
          <a:latin typeface="+mn-lt"/>
          <a:ea typeface="+mn-ea"/>
          <a:cs typeface="+mn-cs"/>
        </a:defRPr>
      </a:lvl8pPr>
      <a:lvl9pPr marL="2742873" algn="l" defTabSz="6857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59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dirty="0"/>
              <a:t>Thank you</a:t>
            </a:r>
          </a:p>
          <a:p>
            <a:endParaRPr lang="en-US" dirty="0"/>
          </a:p>
        </p:txBody>
      </p:sp>
      <p:sp>
        <p:nvSpPr>
          <p:cNvPr id="4" name="Text Placeholder 3"/>
          <p:cNvSpPr>
            <a:spLocks noGrp="1"/>
          </p:cNvSpPr>
          <p:nvPr>
            <p:ph type="body" sz="quarter" idx="12"/>
          </p:nvPr>
        </p:nvSpPr>
        <p:spPr/>
        <p:txBody>
          <a:bodyPr/>
          <a:lstStyle/>
          <a:p>
            <a:pPr lvl="0"/>
            <a:r>
              <a:rPr lang="fi-FI" dirty="0"/>
              <a:t>020 7993 7600       </a:t>
            </a:r>
            <a:r>
              <a:rPr lang="fi-FI" dirty="0" err="1"/>
              <a:t>info@gclaw.co.uk</a:t>
            </a:r>
            <a:r>
              <a:rPr lang="fi-FI" dirty="0"/>
              <a:t>      @</a:t>
            </a:r>
            <a:r>
              <a:rPr lang="fi-FI" dirty="0" err="1"/>
              <a:t>gardencourtlaw</a:t>
            </a:r>
            <a:endParaRPr lang="en-US" dirty="0"/>
          </a:p>
          <a:p>
            <a:endParaRPr lang="en-US" dirty="0"/>
          </a:p>
        </p:txBody>
      </p:sp>
      <p:cxnSp>
        <p:nvCxnSpPr>
          <p:cNvPr id="8" name="Straight Connector 7"/>
          <p:cNvCxnSpPr/>
          <p:nvPr/>
        </p:nvCxnSpPr>
        <p:spPr>
          <a:xfrm>
            <a:off x="3640873" y="2966207"/>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4443" y="2979214"/>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127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69265" y="1963955"/>
            <a:ext cx="5776914" cy="309693"/>
          </a:xfrm>
        </p:spPr>
        <p:txBody>
          <a:bodyPr/>
          <a:lstStyle/>
          <a:p>
            <a:r>
              <a:rPr lang="en-GB" sz="2400" b="1" dirty="0"/>
              <a:t>Public Law Project</a:t>
            </a:r>
          </a:p>
          <a:p>
            <a:r>
              <a:rPr lang="en-GB" sz="2400" b="1" dirty="0"/>
              <a:t>Duty of candour and co-operation</a:t>
            </a:r>
          </a:p>
        </p:txBody>
      </p:sp>
      <p:sp>
        <p:nvSpPr>
          <p:cNvPr id="3" name="Text Placeholder 1"/>
          <p:cNvSpPr txBox="1">
            <a:spLocks/>
          </p:cNvSpPr>
          <p:nvPr/>
        </p:nvSpPr>
        <p:spPr>
          <a:xfrm>
            <a:off x="1109660" y="3124645"/>
            <a:ext cx="7096125" cy="134423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sz="2000" dirty="0">
                <a:latin typeface="Georgia" panose="02040502050405020303" pitchFamily="18" charset="0"/>
                <a:cs typeface="Arial" panose="020B0604020202020204" pitchFamily="34" charset="0"/>
              </a:rPr>
              <a:t>Sonali Naik KC, Garden Court Chambers</a:t>
            </a:r>
          </a:p>
          <a:p>
            <a:r>
              <a:rPr lang="en-GB" sz="2000" dirty="0">
                <a:latin typeface="Georgia" panose="02040502050405020303" pitchFamily="18" charset="0"/>
                <a:cs typeface="Arial" panose="020B0604020202020204" pitchFamily="34" charset="0"/>
              </a:rPr>
              <a:t>7 March 2023 </a:t>
            </a:r>
            <a:endParaRPr lang="en-US" sz="2000" dirty="0">
              <a:latin typeface="Georgia" panose="02040502050405020303" pitchFamily="18" charset="0"/>
              <a:cs typeface="Arial" panose="020B0604020202020204" pitchFamily="34" charset="0"/>
            </a:endParaRPr>
          </a:p>
        </p:txBody>
      </p:sp>
      <p:pic>
        <p:nvPicPr>
          <p:cNvPr id="4" name="Picture 3" descr="Text, logo&#10;&#10;Description automatically generated">
            <a:extLst>
              <a:ext uri="{FF2B5EF4-FFF2-40B4-BE49-F238E27FC236}">
                <a16:creationId xmlns:a16="http://schemas.microsoft.com/office/drawing/2014/main" id="{43B78105-71AE-6566-6866-5CA1315000AE}"/>
              </a:ext>
            </a:extLst>
          </p:cNvPr>
          <p:cNvPicPr>
            <a:picLocks noChangeAspect="1"/>
          </p:cNvPicPr>
          <p:nvPr/>
        </p:nvPicPr>
        <p:blipFill>
          <a:blip r:embed="rId2"/>
          <a:stretch>
            <a:fillRect/>
          </a:stretch>
        </p:blipFill>
        <p:spPr>
          <a:xfrm>
            <a:off x="3900366" y="369575"/>
            <a:ext cx="1343267" cy="1344231"/>
          </a:xfrm>
          <a:prstGeom prst="rect">
            <a:avLst/>
          </a:prstGeom>
        </p:spPr>
      </p:pic>
    </p:spTree>
    <p:extLst>
      <p:ext uri="{BB962C8B-B14F-4D97-AF65-F5344CB8AC3E}">
        <p14:creationId xmlns:p14="http://schemas.microsoft.com/office/powerpoint/2010/main" val="16533855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49B35A-C2E7-3A15-3328-63BE9F3C9F11}"/>
              </a:ext>
            </a:extLst>
          </p:cNvPr>
          <p:cNvSpPr>
            <a:spLocks noGrp="1"/>
          </p:cNvSpPr>
          <p:nvPr>
            <p:ph type="body" sz="quarter" idx="10"/>
          </p:nvPr>
        </p:nvSpPr>
        <p:spPr>
          <a:xfrm>
            <a:off x="601185" y="373507"/>
            <a:ext cx="5228921" cy="2374109"/>
          </a:xfrm>
        </p:spPr>
        <p:txBody>
          <a:bodyPr/>
          <a:lstStyle/>
          <a:p>
            <a:r>
              <a:rPr lang="en-GB" b="1" dirty="0"/>
              <a:t>Part 18 requests</a:t>
            </a:r>
          </a:p>
        </p:txBody>
      </p:sp>
      <p:sp>
        <p:nvSpPr>
          <p:cNvPr id="13" name="Rectangle 11">
            <a:extLst>
              <a:ext uri="{FF2B5EF4-FFF2-40B4-BE49-F238E27FC236}">
                <a16:creationId xmlns:a16="http://schemas.microsoft.com/office/drawing/2014/main" id="{4F88CE9B-D07F-8D2A-F2D7-4AE1A7184A99}"/>
              </a:ext>
            </a:extLst>
          </p:cNvPr>
          <p:cNvSpPr>
            <a:spLocks noChangeArrowheads="1"/>
          </p:cNvSpPr>
          <p:nvPr/>
        </p:nvSpPr>
        <p:spPr bwMode="auto">
          <a:xfrm>
            <a:off x="-1" y="975163"/>
            <a:ext cx="86653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defTabSz="914400" eaLnBrk="0" fontAlgn="base" hangingPunct="0">
              <a:spcBef>
                <a:spcPct val="0"/>
              </a:spcBef>
              <a:spcAft>
                <a:spcPct val="0"/>
              </a:spcAft>
            </a:pPr>
            <a:r>
              <a:rPr kumimoji="0" lang="en-US" altLang="en-US" sz="1800" b="0" i="0" u="none" strike="noStrike" cap="none" normalizeH="0" baseline="0" dirty="0">
                <a:ln>
                  <a:noFill/>
                </a:ln>
                <a:solidFill>
                  <a:srgbClr val="1E416C"/>
                </a:solidFill>
                <a:effectLst/>
                <a:latin typeface="Georgia" panose="02040502050405020303" pitchFamily="18" charset="0"/>
              </a:rPr>
              <a:t>C</a:t>
            </a:r>
            <a:r>
              <a:rPr kumimoji="0" lang="en-US" altLang="en-US" sz="1800" b="0" i="0" u="none" strike="noStrike" cap="none" normalizeH="0" baseline="0" dirty="0" bmk="">
                <a:ln>
                  <a:noFill/>
                </a:ln>
                <a:solidFill>
                  <a:srgbClr val="1E416C"/>
                </a:solidFill>
                <a:effectLst/>
                <a:latin typeface="Georgia" panose="02040502050405020303" pitchFamily="18" charset="0"/>
              </a:rPr>
              <a:t>PR r.18.1 provides: </a:t>
            </a:r>
          </a:p>
          <a:p>
            <a:pPr lvl="2" defTabSz="914400" eaLnBrk="0" fontAlgn="base" hangingPunct="0">
              <a:spcBef>
                <a:spcPct val="0"/>
              </a:spcBef>
              <a:spcAft>
                <a:spcPct val="0"/>
              </a:spcAft>
            </a:pPr>
            <a:endParaRPr lang="en-US" altLang="en-US" sz="1800" dirty="0" bmk="">
              <a:solidFill>
                <a:srgbClr val="1E416C"/>
              </a:solidFill>
              <a:latin typeface="Georgia" panose="02040502050405020303" pitchFamily="18" charset="0"/>
            </a:endParaRPr>
          </a:p>
          <a:p>
            <a:pPr lvl="2" defTabSz="914400" eaLnBrk="0" fontAlgn="base" hangingPunct="0">
              <a:spcBef>
                <a:spcPct val="0"/>
              </a:spcBef>
              <a:spcAft>
                <a:spcPct val="0"/>
              </a:spcAft>
            </a:pPr>
            <a:r>
              <a:rPr kumimoji="0" lang="en-US" altLang="en-US" sz="1800" b="1" i="0" u="none" strike="noStrike" cap="none" normalizeH="0" baseline="0" dirty="0" bmk="">
                <a:ln>
                  <a:noFill/>
                </a:ln>
                <a:solidFill>
                  <a:srgbClr val="1E416C"/>
                </a:solidFill>
                <a:effectLst/>
                <a:latin typeface="Georgia" panose="02040502050405020303" pitchFamily="18" charset="0"/>
              </a:rPr>
              <a:t>Obtaining further information</a:t>
            </a:r>
            <a:r>
              <a:rPr kumimoji="0" lang="en-US" altLang="en-US" sz="1800" b="0" i="0" u="none" strike="noStrike" cap="none" normalizeH="0" baseline="0" dirty="0" bmk="">
                <a:ln>
                  <a:noFill/>
                </a:ln>
                <a:solidFill>
                  <a:srgbClr val="1E416C"/>
                </a:solidFill>
                <a:effectLst/>
                <a:latin typeface="Georgia" panose="02040502050405020303" pitchFamily="18" charset="0"/>
              </a:rPr>
              <a:t> </a:t>
            </a:r>
          </a:p>
          <a:p>
            <a:pPr marL="1028310" lvl="2" indent="-342900" defTabSz="914400" eaLnBrk="0" fontAlgn="base" hangingPunct="0">
              <a:spcBef>
                <a:spcPct val="0"/>
              </a:spcBef>
              <a:spcAft>
                <a:spcPct val="0"/>
              </a:spcAft>
              <a:buFontTx/>
              <a:buAutoNum type="arabicParenBoth"/>
            </a:pPr>
            <a:r>
              <a:rPr kumimoji="0" lang="en-US" altLang="en-US" sz="1800" b="0" i="0" u="none" strike="noStrike" cap="none" normalizeH="0" baseline="0" dirty="0" bmk="">
                <a:ln>
                  <a:noFill/>
                </a:ln>
                <a:solidFill>
                  <a:srgbClr val="1E416C"/>
                </a:solidFill>
                <a:effectLst/>
                <a:latin typeface="Georgia" panose="02040502050405020303" pitchFamily="18" charset="0"/>
              </a:rPr>
              <a:t>The court may at any time order a party to— </a:t>
            </a:r>
          </a:p>
          <a:p>
            <a:pPr marL="1028310" lvl="2" indent="-342900" defTabSz="914400" eaLnBrk="0" fontAlgn="base" hangingPunct="0">
              <a:spcBef>
                <a:spcPct val="0"/>
              </a:spcBef>
              <a:spcAft>
                <a:spcPct val="0"/>
              </a:spcAft>
              <a:buFontTx/>
              <a:buAutoNum type="arabicParenBoth"/>
            </a:pPr>
            <a:r>
              <a:rPr kumimoji="0" lang="en-US" altLang="en-US" sz="1800" b="0" i="0" u="none" strike="noStrike" cap="none" normalizeH="0" baseline="0" dirty="0" bmk="">
                <a:ln>
                  <a:noFill/>
                </a:ln>
                <a:solidFill>
                  <a:srgbClr val="1E416C"/>
                </a:solidFill>
                <a:effectLst/>
                <a:latin typeface="Georgia" panose="02040502050405020303" pitchFamily="18" charset="0"/>
              </a:rPr>
              <a:t>(a) clarify any matter which is in dispute in the proceedings; or </a:t>
            </a:r>
          </a:p>
          <a:p>
            <a:pPr lvl="2" defTabSz="914400" eaLnBrk="0" fontAlgn="base" hangingPunct="0">
              <a:spcBef>
                <a:spcPct val="0"/>
              </a:spcBef>
              <a:spcAft>
                <a:spcPct val="0"/>
              </a:spcAft>
            </a:pPr>
            <a:r>
              <a:rPr kumimoji="0" lang="en-US" altLang="en-US" sz="1800" b="0" i="0" u="none" strike="noStrike" cap="none" normalizeH="0" baseline="0" dirty="0" bmk="">
                <a:ln>
                  <a:noFill/>
                </a:ln>
                <a:solidFill>
                  <a:srgbClr val="1E416C"/>
                </a:solidFill>
                <a:effectLst/>
                <a:latin typeface="Georgia" panose="02040502050405020303" pitchFamily="18" charset="0"/>
              </a:rPr>
              <a:t>	  (b) give additional information in relation to any such matter, whether or not the matter is contained or referred to in a statement of case. </a:t>
            </a:r>
          </a:p>
          <a:p>
            <a:pPr lvl="2" defTabSz="914400" eaLnBrk="0" fontAlgn="base" hangingPunct="0">
              <a:spcBef>
                <a:spcPct val="0"/>
              </a:spcBef>
              <a:spcAft>
                <a:spcPct val="0"/>
              </a:spcAft>
            </a:pPr>
            <a:endParaRPr lang="en-US" altLang="en-US" sz="1800" dirty="0" bmk="">
              <a:solidFill>
                <a:srgbClr val="1E416C"/>
              </a:solidFill>
              <a:latin typeface="Georgia" panose="02040502050405020303" pitchFamily="18" charset="0"/>
            </a:endParaRPr>
          </a:p>
          <a:p>
            <a:pPr lvl="2" defTabSz="914400" eaLnBrk="0" fontAlgn="base" hangingPunct="0">
              <a:spcBef>
                <a:spcPct val="0"/>
              </a:spcBef>
              <a:spcAft>
                <a:spcPct val="0"/>
              </a:spcAft>
            </a:pPr>
            <a:r>
              <a:rPr kumimoji="0" lang="en-US" altLang="en-US" sz="1800" b="0" i="0" u="none" strike="noStrike" cap="none" normalizeH="0" baseline="0" dirty="0" bmk="">
                <a:ln>
                  <a:noFill/>
                </a:ln>
                <a:solidFill>
                  <a:srgbClr val="1E416C"/>
                </a:solidFill>
                <a:effectLst/>
                <a:latin typeface="Georgia" panose="02040502050405020303" pitchFamily="18" charset="0"/>
              </a:rPr>
              <a:t>CPR 18 is supplemented by PD 18 paragraph 1.2, that a request should be strictly confined </a:t>
            </a:r>
            <a:r>
              <a:rPr kumimoji="0" lang="en-US" altLang="en-US" sz="1800" b="0" i="1" u="none" strike="noStrike" cap="none" normalizeH="0" baseline="0" dirty="0" bmk="">
                <a:ln>
                  <a:noFill/>
                </a:ln>
                <a:solidFill>
                  <a:srgbClr val="1E416C"/>
                </a:solidFill>
                <a:effectLst/>
                <a:latin typeface="Georgia" panose="02040502050405020303" pitchFamily="18" charset="0"/>
              </a:rPr>
              <a:t>"to matters which are reasonably necessary and proportionate" </a:t>
            </a:r>
            <a:r>
              <a:rPr kumimoji="0" lang="en-US" altLang="en-US" sz="1800" b="0" i="0" u="none" strike="noStrike" cap="none" normalizeH="0" baseline="0" dirty="0" bmk="">
                <a:ln>
                  <a:noFill/>
                </a:ln>
                <a:solidFill>
                  <a:srgbClr val="1E416C"/>
                </a:solidFill>
                <a:effectLst/>
                <a:latin typeface="Georgia" panose="02040502050405020303" pitchFamily="18" charset="0"/>
              </a:rPr>
              <a:t>to enable a party "</a:t>
            </a:r>
            <a:r>
              <a:rPr kumimoji="0" lang="en-US" altLang="en-US" sz="1800" b="0" i="1" u="none" strike="noStrike" cap="none" normalizeH="0" baseline="0" dirty="0" bmk="">
                <a:ln>
                  <a:noFill/>
                </a:ln>
                <a:solidFill>
                  <a:srgbClr val="1E416C"/>
                </a:solidFill>
                <a:effectLst/>
                <a:latin typeface="Georgia" panose="02040502050405020303" pitchFamily="18" charset="0"/>
              </a:rPr>
              <a:t>to prepare his own case or to understand the case he has to meet"</a:t>
            </a:r>
            <a:r>
              <a:rPr kumimoji="0" lang="en-US" altLang="en-US" sz="1800" b="0" i="0" u="none" strike="noStrike" cap="none" normalizeH="0" baseline="0" dirty="0" bmk="">
                <a:ln>
                  <a:noFill/>
                </a:ln>
                <a:solidFill>
                  <a:srgbClr val="1E416C"/>
                </a:solidFill>
                <a:effectLst/>
                <a:latin typeface="Georgia" panose="02040502050405020303" pitchFamily="18" charset="0"/>
              </a:rPr>
              <a:t>. </a:t>
            </a:r>
            <a:endParaRPr kumimoji="0" lang="en-US" altLang="en-US" sz="1800" b="0" i="0" u="none" strike="noStrike" cap="none" normalizeH="0" baseline="0" dirty="0">
              <a:ln>
                <a:noFill/>
              </a:ln>
              <a:solidFill>
                <a:srgbClr val="1E416C"/>
              </a:solidFill>
              <a:effectLst/>
              <a:latin typeface="Georgia" panose="02040502050405020303" pitchFamily="18" charset="0"/>
            </a:endParaRPr>
          </a:p>
        </p:txBody>
      </p:sp>
    </p:spTree>
    <p:extLst>
      <p:ext uri="{BB962C8B-B14F-4D97-AF65-F5344CB8AC3E}">
        <p14:creationId xmlns:p14="http://schemas.microsoft.com/office/powerpoint/2010/main" val="59564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b="1" dirty="0"/>
              <a:t>Part 18 principles</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3708938"/>
            <a:ext cx="7935472" cy="584775"/>
          </a:xfrm>
          <a:prstGeom prst="rect">
            <a:avLst/>
          </a:prstGeom>
          <a:noFill/>
        </p:spPr>
        <p:txBody>
          <a:bodyPr wrap="square" rtlCol="0">
            <a:spAutoFit/>
          </a:bodyPr>
          <a:lstStyle/>
          <a:p>
            <a:r>
              <a:rPr lang="en-GB" sz="1600" dirty="0">
                <a:solidFill>
                  <a:srgbClr val="1E416C"/>
                </a:solidFill>
                <a:latin typeface="Georgia" panose="02040502050405020303" pitchFamily="18" charset="0"/>
              </a:rPr>
              <a:t>Requests for ”fishing expeditions” are not allowed (</a:t>
            </a:r>
            <a:r>
              <a:rPr lang="en-GB" sz="1600" i="1" dirty="0">
                <a:solidFill>
                  <a:srgbClr val="1E416C"/>
                </a:solidFill>
                <a:effectLst/>
                <a:latin typeface="Georgia" panose="02040502050405020303" pitchFamily="18" charset="0"/>
                <a:ea typeface="Calibri" panose="020F0502020204030204" pitchFamily="34" charset="0"/>
              </a:rPr>
              <a:t>Trader Publishing Ltd v </a:t>
            </a:r>
            <a:r>
              <a:rPr lang="en-GB" sz="1600" i="1" dirty="0" err="1">
                <a:solidFill>
                  <a:srgbClr val="1E416C"/>
                </a:solidFill>
                <a:effectLst/>
                <a:latin typeface="Georgia" panose="02040502050405020303" pitchFamily="18" charset="0"/>
                <a:ea typeface="Calibri" panose="020F0502020204030204" pitchFamily="34" charset="0"/>
              </a:rPr>
              <a:t>Autotrader.Com</a:t>
            </a:r>
            <a:r>
              <a:rPr lang="en-GB" sz="1600" i="1" dirty="0">
                <a:solidFill>
                  <a:srgbClr val="1E416C"/>
                </a:solidFill>
                <a:effectLst/>
                <a:latin typeface="Georgia" panose="02040502050405020303" pitchFamily="18" charset="0"/>
                <a:ea typeface="Calibri" panose="020F0502020204030204" pitchFamily="34" charset="0"/>
              </a:rPr>
              <a:t> </a:t>
            </a:r>
            <a:r>
              <a:rPr lang="en-GB" sz="1600" dirty="0">
                <a:solidFill>
                  <a:srgbClr val="1E416C"/>
                </a:solidFill>
                <a:effectLst/>
                <a:latin typeface="Georgia" panose="02040502050405020303" pitchFamily="18" charset="0"/>
                <a:ea typeface="Calibri" panose="020F0502020204030204" pitchFamily="34" charset="0"/>
              </a:rPr>
              <a:t>[2010] EWHC 142 (Ch)) </a:t>
            </a:r>
            <a:endParaRPr lang="en-GB" sz="2000" dirty="0">
              <a:solidFill>
                <a:srgbClr val="000000"/>
              </a:solidFill>
              <a:effectLst/>
              <a:latin typeface="Times New Roman" panose="02020603050405020304" pitchFamily="18" charset="0"/>
              <a:ea typeface="Calibri" panose="020F0502020204030204" pitchFamily="34" charset="0"/>
            </a:endParaRPr>
          </a:p>
        </p:txBody>
      </p:sp>
      <p:sp>
        <p:nvSpPr>
          <p:cNvPr id="4" name="Rectangle 1">
            <a:extLst>
              <a:ext uri="{FF2B5EF4-FFF2-40B4-BE49-F238E27FC236}">
                <a16:creationId xmlns:a16="http://schemas.microsoft.com/office/drawing/2014/main" id="{9DE3A0FC-D363-608C-9F96-E17A61A861FD}"/>
              </a:ext>
            </a:extLst>
          </p:cNvPr>
          <p:cNvSpPr>
            <a:spLocks noChangeArrowheads="1"/>
          </p:cNvSpPr>
          <p:nvPr/>
        </p:nvSpPr>
        <p:spPr bwMode="auto">
          <a:xfrm>
            <a:off x="99866" y="1118264"/>
            <a:ext cx="860122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defTabSz="914400" eaLnBrk="0" fontAlgn="base" hangingPunct="0">
              <a:spcBef>
                <a:spcPct val="0"/>
              </a:spcBef>
              <a:spcAft>
                <a:spcPct val="0"/>
              </a:spcAft>
            </a:pPr>
            <a:r>
              <a:rPr kumimoji="0" lang="en-US" altLang="en-US" sz="1600" b="0" i="0" u="none" strike="noStrike" cap="none" normalizeH="0" baseline="0" dirty="0">
                <a:ln>
                  <a:noFill/>
                </a:ln>
                <a:solidFill>
                  <a:srgbClr val="1E416C"/>
                </a:solidFill>
                <a:effectLst/>
                <a:latin typeface="Georgia" panose="02040502050405020303" pitchFamily="18" charset="0"/>
              </a:rPr>
              <a:t>T</a:t>
            </a:r>
            <a:r>
              <a:rPr kumimoji="0" lang="en-US" altLang="en-US" sz="1600" b="0" i="0" u="none" strike="noStrike" cap="none" normalizeH="0" baseline="0" dirty="0" bmk="">
                <a:ln>
                  <a:noFill/>
                </a:ln>
                <a:solidFill>
                  <a:srgbClr val="1E416C"/>
                </a:solidFill>
                <a:effectLst/>
                <a:latin typeface="Georgia" panose="02040502050405020303" pitchFamily="18" charset="0"/>
              </a:rPr>
              <a:t>he court may exercise its powers on an application or of its own initiative:</a:t>
            </a:r>
          </a:p>
          <a:p>
            <a:pPr lvl="1" defTabSz="914400" eaLnBrk="0" fontAlgn="base" hangingPunct="0">
              <a:spcBef>
                <a:spcPct val="0"/>
              </a:spcBef>
              <a:spcAft>
                <a:spcPct val="0"/>
              </a:spcAft>
            </a:pPr>
            <a:r>
              <a:rPr lang="en-US" altLang="en-US" sz="1600" dirty="0" bmk="">
                <a:solidFill>
                  <a:srgbClr val="1E416C"/>
                </a:solidFill>
                <a:latin typeface="Georgia" panose="02040502050405020303" pitchFamily="18" charset="0"/>
              </a:rPr>
              <a:t>	</a:t>
            </a:r>
            <a:r>
              <a:rPr kumimoji="0" lang="en-US" altLang="en-US" sz="1600" b="0" i="0" strike="noStrike" cap="none" normalizeH="0" baseline="0" dirty="0" bmk="">
                <a:ln>
                  <a:noFill/>
                </a:ln>
                <a:solidFill>
                  <a:srgbClr val="1E416C"/>
                </a:solidFill>
                <a:effectLst/>
                <a:latin typeface="Georgia" panose="02040502050405020303" pitchFamily="18" charset="0"/>
              </a:rPr>
              <a:t>White Book</a:t>
            </a:r>
            <a:r>
              <a:rPr kumimoji="0" lang="en-US" altLang="en-US" sz="1600" b="0" i="0" u="none" strike="noStrike" cap="none" normalizeH="0" baseline="0" dirty="0" bmk="">
                <a:ln>
                  <a:noFill/>
                </a:ln>
                <a:solidFill>
                  <a:srgbClr val="1E416C"/>
                </a:solidFill>
                <a:effectLst/>
                <a:latin typeface="Georgia" panose="02040502050405020303" pitchFamily="18" charset="0"/>
              </a:rPr>
              <a:t>, paragraph 18.1.9. </a:t>
            </a:r>
            <a:endParaRPr lang="en-US" altLang="en-US" sz="1600" dirty="0" bmk="">
              <a:solidFill>
                <a:srgbClr val="1E416C"/>
              </a:solidFill>
              <a:latin typeface="Georgia" panose="02040502050405020303" pitchFamily="18" charset="0"/>
            </a:endParaRPr>
          </a:p>
          <a:p>
            <a:pPr lvl="1" defTabSz="914400" eaLnBrk="0" fontAlgn="base" hangingPunct="0">
              <a:spcBef>
                <a:spcPct val="0"/>
              </a:spcBef>
              <a:spcAft>
                <a:spcPct val="0"/>
              </a:spcAft>
            </a:pPr>
            <a:endParaRPr kumimoji="0" lang="en-US" altLang="en-US" sz="1600" b="0" i="0" u="none" strike="noStrike" cap="none" normalizeH="0" baseline="0" dirty="0" bmk="">
              <a:ln>
                <a:noFill/>
              </a:ln>
              <a:solidFill>
                <a:srgbClr val="1E416C"/>
              </a:solidFill>
              <a:effectLst/>
              <a:latin typeface="Georgia" panose="02040502050405020303" pitchFamily="18" charset="0"/>
            </a:endParaRPr>
          </a:p>
          <a:p>
            <a:pPr lvl="1" defTabSz="914400" eaLnBrk="0" fontAlgn="base" hangingPunct="0">
              <a:spcBef>
                <a:spcPct val="0"/>
              </a:spcBef>
              <a:spcAft>
                <a:spcPct val="0"/>
              </a:spcAft>
            </a:pPr>
            <a:r>
              <a:rPr kumimoji="0" lang="en-US" altLang="en-US" sz="1600" b="0" i="0" u="none" strike="noStrike" cap="none" normalizeH="0" baseline="0" dirty="0" bmk="">
                <a:ln>
                  <a:noFill/>
                </a:ln>
                <a:solidFill>
                  <a:srgbClr val="1E416C"/>
                </a:solidFill>
                <a:effectLst/>
                <a:latin typeface="Georgia" panose="02040502050405020303" pitchFamily="18" charset="0"/>
              </a:rPr>
              <a:t>When considering whether to make an order under Part 18, the court must have regard</a:t>
            </a:r>
          </a:p>
          <a:p>
            <a:pPr lvl="2" defTabSz="914400" eaLnBrk="0" fontAlgn="base" hangingPunct="0">
              <a:spcBef>
                <a:spcPct val="0"/>
              </a:spcBef>
              <a:spcAft>
                <a:spcPct val="0"/>
              </a:spcAft>
            </a:pPr>
            <a:r>
              <a:rPr kumimoji="0" lang="en-US" altLang="en-US" sz="1600" b="0" i="0" u="none" strike="noStrike" cap="none" normalizeH="0" baseline="0" dirty="0" bmk="">
                <a:ln>
                  <a:noFill/>
                </a:ln>
                <a:solidFill>
                  <a:srgbClr val="1E416C"/>
                </a:solidFill>
                <a:effectLst/>
                <a:latin typeface="Georgia" panose="02040502050405020303" pitchFamily="18" charset="0"/>
              </a:rPr>
              <a:t>(a) to the likely benefit which will result if the information is given; and </a:t>
            </a:r>
          </a:p>
          <a:p>
            <a:pPr lvl="2" defTabSz="914400" eaLnBrk="0" fontAlgn="base" hangingPunct="0">
              <a:spcBef>
                <a:spcPct val="0"/>
              </a:spcBef>
              <a:spcAft>
                <a:spcPct val="0"/>
              </a:spcAft>
            </a:pPr>
            <a:r>
              <a:rPr kumimoji="0" lang="en-US" altLang="en-US" sz="1600" b="0" i="0" u="none" strike="noStrike" cap="none" normalizeH="0" baseline="0" dirty="0" bmk="">
                <a:ln>
                  <a:noFill/>
                </a:ln>
                <a:solidFill>
                  <a:srgbClr val="1E416C"/>
                </a:solidFill>
                <a:effectLst/>
                <a:latin typeface="Georgia" panose="02040502050405020303" pitchFamily="18" charset="0"/>
              </a:rPr>
              <a:t>(b) to the likely cost of giving it; and </a:t>
            </a:r>
          </a:p>
          <a:p>
            <a:pPr lvl="2" defTabSz="914400" eaLnBrk="0" fontAlgn="base" hangingPunct="0">
              <a:spcBef>
                <a:spcPct val="0"/>
              </a:spcBef>
              <a:spcAft>
                <a:spcPct val="0"/>
              </a:spcAft>
            </a:pPr>
            <a:r>
              <a:rPr kumimoji="0" lang="en-US" altLang="en-US" sz="1600" b="0" i="0" u="none" strike="noStrike" cap="none" normalizeH="0" baseline="0" dirty="0" bmk="">
                <a:ln>
                  <a:noFill/>
                </a:ln>
                <a:solidFill>
                  <a:srgbClr val="1E416C"/>
                </a:solidFill>
                <a:effectLst/>
                <a:latin typeface="Georgia" panose="02040502050405020303" pitchFamily="18" charset="0"/>
              </a:rPr>
              <a:t>(c) to whether the financial resources of the party against whom the order is sought are likely to be sufficient to enable that party to comply with such an order: </a:t>
            </a:r>
            <a:r>
              <a:rPr kumimoji="0" lang="en-US" altLang="en-US" sz="1600" b="0" i="0" u="sng" strike="noStrike" cap="none" normalizeH="0" baseline="0" dirty="0" bmk="">
                <a:ln>
                  <a:noFill/>
                </a:ln>
                <a:solidFill>
                  <a:srgbClr val="1E416C"/>
                </a:solidFill>
                <a:effectLst/>
                <a:latin typeface="Georgia" panose="02040502050405020303" pitchFamily="18" charset="0"/>
              </a:rPr>
              <a:t>White Book</a:t>
            </a:r>
            <a:r>
              <a:rPr kumimoji="0" lang="en-US" altLang="en-US" sz="1600" b="0" i="0" u="none" strike="noStrike" cap="none" normalizeH="0" baseline="0" dirty="0" bmk="">
                <a:ln>
                  <a:noFill/>
                </a:ln>
                <a:solidFill>
                  <a:srgbClr val="1E416C"/>
                </a:solidFill>
                <a:effectLst/>
                <a:latin typeface="Georgia" panose="02040502050405020303" pitchFamily="18" charset="0"/>
              </a:rPr>
              <a:t>, paragraph 18.1.10. </a:t>
            </a:r>
            <a:endParaRPr kumimoji="0" lang="en-US" altLang="en-US" sz="1600" b="0" i="0" u="none" strike="noStrike" cap="none" normalizeH="0" baseline="0" dirty="0">
              <a:ln>
                <a:noFill/>
              </a:ln>
              <a:solidFill>
                <a:srgbClr val="1E416C"/>
              </a:solidFill>
              <a:effectLst/>
              <a:latin typeface="Georgia" panose="02040502050405020303" pitchFamily="18" charset="0"/>
            </a:endParaRPr>
          </a:p>
        </p:txBody>
      </p:sp>
    </p:spTree>
    <p:extLst>
      <p:ext uri="{BB962C8B-B14F-4D97-AF65-F5344CB8AC3E}">
        <p14:creationId xmlns:p14="http://schemas.microsoft.com/office/powerpoint/2010/main" val="420317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b="1" dirty="0"/>
              <a:t>Duty of candour and co-operation principles</a:t>
            </a:r>
          </a:p>
        </p:txBody>
      </p:sp>
      <p:sp>
        <p:nvSpPr>
          <p:cNvPr id="3" name="TextBox 2">
            <a:extLst>
              <a:ext uri="{FF2B5EF4-FFF2-40B4-BE49-F238E27FC236}">
                <a16:creationId xmlns:a16="http://schemas.microsoft.com/office/drawing/2014/main" id="{526C3B21-E68A-5EE5-6551-B61BCB12D5D3}"/>
              </a:ext>
            </a:extLst>
          </p:cNvPr>
          <p:cNvSpPr txBox="1"/>
          <p:nvPr/>
        </p:nvSpPr>
        <p:spPr>
          <a:xfrm>
            <a:off x="436878" y="825162"/>
            <a:ext cx="8221347" cy="3740832"/>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GB" sz="1600" dirty="0">
                <a:solidFill>
                  <a:srgbClr val="1E416C"/>
                </a:solidFill>
                <a:effectLst/>
                <a:latin typeface="Georgia" panose="02040502050405020303" pitchFamily="18" charset="0"/>
                <a:ea typeface="Times New Roman" panose="02020603050405020304" pitchFamily="18" charset="0"/>
                <a:cs typeface="Times New Roman" panose="02020603050405020304" pitchFamily="18" charset="0"/>
              </a:rPr>
              <a:t>Public authorities must necessarily draw the court's attention to supportive as well as unsupportive material and facts (</a:t>
            </a:r>
            <a:r>
              <a:rPr lang="en-GB" sz="1600" i="1" dirty="0">
                <a:solidFill>
                  <a:srgbClr val="1E416C"/>
                </a:solidFill>
                <a:effectLst/>
                <a:latin typeface="Georgia" panose="02040502050405020303" pitchFamily="18" charset="0"/>
                <a:ea typeface="Times New Roman" panose="02020603050405020304" pitchFamily="18" charset="0"/>
                <a:cs typeface="Times New Roman" panose="02020603050405020304" pitchFamily="18" charset="0"/>
              </a:rPr>
              <a:t>R (Hoareau) v Secretary of State for Foreign and Commonwealth Affairs</a:t>
            </a:r>
            <a:r>
              <a:rPr lang="en-GB" sz="1600" dirty="0">
                <a:solidFill>
                  <a:srgbClr val="1E416C"/>
                </a:solidFill>
                <a:effectLst/>
                <a:latin typeface="Georgia" panose="02040502050405020303" pitchFamily="18" charset="0"/>
                <a:ea typeface="Times New Roman" panose="02020603050405020304" pitchFamily="18" charset="0"/>
                <a:cs typeface="Times New Roman" panose="02020603050405020304" pitchFamily="18" charset="0"/>
              </a:rPr>
              <a:t> [2018] EWHC 1508 (Admin)</a:t>
            </a:r>
            <a:r>
              <a:rPr lang="en-GB" sz="1600" dirty="0">
                <a:solidFill>
                  <a:srgbClr val="1E416C"/>
                </a:solidFill>
                <a:latin typeface="Georgia" panose="02040502050405020303" pitchFamily="18" charset="0"/>
                <a:ea typeface="Times New Roman" panose="02020603050405020304" pitchFamily="18" charset="0"/>
                <a:cs typeface="Times New Roman" panose="02020603050405020304" pitchFamily="18" charset="0"/>
              </a:rPr>
              <a:t>)</a:t>
            </a:r>
          </a:p>
          <a:p>
            <a:pPr marL="285750" lvl="0" indent="-285750" algn="just">
              <a:lnSpc>
                <a:spcPct val="150000"/>
              </a:lnSpc>
              <a:buFont typeface="Arial" panose="020B0604020202020204" pitchFamily="34" charset="0"/>
              <a:buChar char="•"/>
            </a:pPr>
            <a:r>
              <a:rPr lang="en-GB" sz="1600" dirty="0">
                <a:solidFill>
                  <a:srgbClr val="1E416C"/>
                </a:solidFill>
                <a:effectLst/>
                <a:latin typeface="Georgia" panose="02040502050405020303" pitchFamily="18" charset="0"/>
                <a:ea typeface="Calibri" panose="020F0502020204030204" pitchFamily="34" charset="0"/>
                <a:cs typeface="Times New Roman" panose="02020603050405020304" pitchFamily="18" charset="0"/>
              </a:rPr>
              <a:t>The duty to not mislead the court can occur by omission (</a:t>
            </a:r>
            <a:r>
              <a:rPr lang="en-GB" sz="1600" i="1" strike="noStrike" dirty="0">
                <a:solidFill>
                  <a:srgbClr val="1E416C"/>
                </a:solidFill>
                <a:effectLst/>
                <a:latin typeface="Georgia" panose="02040502050405020303" pitchFamily="18" charset="0"/>
                <a:ea typeface="Calibri" panose="020F0502020204030204" pitchFamily="34" charset="0"/>
              </a:rPr>
              <a:t>R (Citizens UK) v Secretary of State for the Home Department</a:t>
            </a:r>
            <a:r>
              <a:rPr lang="en-GB" sz="1600" strike="noStrike" dirty="0">
                <a:solidFill>
                  <a:srgbClr val="1E416C"/>
                </a:solidFill>
                <a:effectLst/>
                <a:latin typeface="Georgia" panose="02040502050405020303" pitchFamily="18" charset="0"/>
                <a:ea typeface="Calibri" panose="020F0502020204030204" pitchFamily="34" charset="0"/>
              </a:rPr>
              <a:t> [2018] EWCA </a:t>
            </a:r>
            <a:r>
              <a:rPr lang="en-GB" sz="1600" strike="noStrike" dirty="0" err="1">
                <a:solidFill>
                  <a:srgbClr val="1E416C"/>
                </a:solidFill>
                <a:effectLst/>
                <a:latin typeface="Georgia" panose="02040502050405020303" pitchFamily="18" charset="0"/>
                <a:ea typeface="Calibri" panose="020F0502020204030204" pitchFamily="34" charset="0"/>
              </a:rPr>
              <a:t>Civ</a:t>
            </a:r>
            <a:r>
              <a:rPr lang="en-GB" sz="1600" strike="noStrike" dirty="0">
                <a:solidFill>
                  <a:srgbClr val="1E416C"/>
                </a:solidFill>
                <a:effectLst/>
                <a:latin typeface="Georgia" panose="02040502050405020303" pitchFamily="18" charset="0"/>
                <a:ea typeface="Calibri" panose="020F0502020204030204" pitchFamily="34" charset="0"/>
              </a:rPr>
              <a:t> 1812)</a:t>
            </a:r>
          </a:p>
          <a:p>
            <a:pPr marL="285750" indent="-285750" algn="just">
              <a:lnSpc>
                <a:spcPct val="150000"/>
              </a:lnSpc>
              <a:buFont typeface="Arial" panose="020B0604020202020204" pitchFamily="34" charset="0"/>
              <a:buChar char="•"/>
            </a:pPr>
            <a:r>
              <a:rPr lang="en-GB" sz="1600" dirty="0">
                <a:solidFill>
                  <a:srgbClr val="1E416C"/>
                </a:solidFill>
                <a:latin typeface="Georgia" panose="02040502050405020303" pitchFamily="18" charset="0"/>
              </a:rPr>
              <a:t>The court must not be left guessing about some material aspect of the decision making process: </a:t>
            </a:r>
            <a:r>
              <a:rPr lang="en-GB" sz="1600" i="1" dirty="0">
                <a:solidFill>
                  <a:srgbClr val="1E416C"/>
                </a:solidFill>
                <a:latin typeface="Georgia" panose="02040502050405020303" pitchFamily="18" charset="0"/>
              </a:rPr>
              <a:t>Abraha v Secretary of State for the Home Department </a:t>
            </a:r>
            <a:r>
              <a:rPr lang="en-GB" sz="1600" dirty="0">
                <a:solidFill>
                  <a:srgbClr val="1E416C"/>
                </a:solidFill>
                <a:latin typeface="Georgia" panose="02040502050405020303" pitchFamily="18" charset="0"/>
              </a:rPr>
              <a:t>[2015] EWHC 1980 (Admin) at [114], per Singh J.  </a:t>
            </a:r>
          </a:p>
          <a:p>
            <a:pPr marL="285750" indent="-285750" algn="just">
              <a:lnSpc>
                <a:spcPct val="150000"/>
              </a:lnSpc>
              <a:buFont typeface="Arial" panose="020B0604020202020204" pitchFamily="34" charset="0"/>
              <a:buChar char="•"/>
            </a:pPr>
            <a:r>
              <a:rPr lang="en-GB" sz="1600" dirty="0">
                <a:solidFill>
                  <a:srgbClr val="1E416C"/>
                </a:solidFill>
                <a:latin typeface="Georgia" panose="02040502050405020303" pitchFamily="18" charset="0"/>
              </a:rPr>
              <a:t>Witness statements filed on behalf of public authorities must not either deliberately or unintentionally obscure areas of central relevance. </a:t>
            </a:r>
          </a:p>
        </p:txBody>
      </p:sp>
    </p:spTree>
    <p:extLst>
      <p:ext uri="{BB962C8B-B14F-4D97-AF65-F5344CB8AC3E}">
        <p14:creationId xmlns:p14="http://schemas.microsoft.com/office/powerpoint/2010/main" val="121570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1EC6E1-2818-1019-36BC-290415D71F8E}"/>
              </a:ext>
            </a:extLst>
          </p:cNvPr>
          <p:cNvSpPr>
            <a:spLocks noGrp="1"/>
          </p:cNvSpPr>
          <p:nvPr>
            <p:ph type="body" sz="quarter" idx="10"/>
          </p:nvPr>
        </p:nvSpPr>
        <p:spPr>
          <a:xfrm>
            <a:off x="508476" y="383711"/>
            <a:ext cx="8095617" cy="300038"/>
          </a:xfrm>
        </p:spPr>
        <p:txBody>
          <a:bodyPr/>
          <a:lstStyle/>
          <a:p>
            <a:r>
              <a:rPr lang="en-GB" b="1" dirty="0"/>
              <a:t>Part 18 and Judicial Review</a:t>
            </a:r>
          </a:p>
          <a:p>
            <a:endParaRPr lang="en-GB" b="1" dirty="0"/>
          </a:p>
        </p:txBody>
      </p:sp>
      <p:sp>
        <p:nvSpPr>
          <p:cNvPr id="4" name="TextBox 3">
            <a:extLst>
              <a:ext uri="{FF2B5EF4-FFF2-40B4-BE49-F238E27FC236}">
                <a16:creationId xmlns:a16="http://schemas.microsoft.com/office/drawing/2014/main" id="{4C47A0B4-A0AD-E2DC-0035-F12E1C485320}"/>
              </a:ext>
            </a:extLst>
          </p:cNvPr>
          <p:cNvSpPr txBox="1"/>
          <p:nvPr/>
        </p:nvSpPr>
        <p:spPr>
          <a:xfrm>
            <a:off x="403622" y="825868"/>
            <a:ext cx="8261747" cy="3754874"/>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ea typeface="Calibri" panose="020F0502020204030204" pitchFamily="34" charset="0"/>
              </a:rPr>
              <a:t>E</a:t>
            </a:r>
            <a:r>
              <a:rPr lang="en-GB" dirty="0">
                <a:solidFill>
                  <a:srgbClr val="1E416C"/>
                </a:solidFill>
                <a:effectLst/>
                <a:latin typeface="Georgia" panose="02040502050405020303" pitchFamily="18" charset="0"/>
                <a:ea typeface="Calibri" panose="020F0502020204030204" pitchFamily="34" charset="0"/>
              </a:rPr>
              <a:t>xceptional to use Part 18 in JR proceedings - avoid time-consuming and expensive interim steps, </a:t>
            </a:r>
            <a:r>
              <a:rPr lang="en-GB" dirty="0">
                <a:solidFill>
                  <a:srgbClr val="1E416C"/>
                </a:solidFill>
                <a:latin typeface="Georgia" panose="02040502050405020303" pitchFamily="18" charset="0"/>
              </a:rPr>
              <a:t>only direct that information when it is necessary to do so in order to resolve the matter fairly and justly</a:t>
            </a:r>
            <a:r>
              <a:rPr lang="en-GB" dirty="0">
                <a:solidFill>
                  <a:srgbClr val="1E416C"/>
                </a:solidFill>
                <a:effectLst/>
                <a:latin typeface="Georgia" panose="02040502050405020303" pitchFamily="18" charset="0"/>
                <a:ea typeface="Calibri" panose="020F0502020204030204" pitchFamily="34" charset="0"/>
              </a:rPr>
              <a:t> (</a:t>
            </a:r>
            <a:r>
              <a:rPr lang="en-GB" i="1" dirty="0">
                <a:solidFill>
                  <a:srgbClr val="1E416C"/>
                </a:solidFill>
                <a:effectLst/>
                <a:latin typeface="Georgia" panose="02040502050405020303" pitchFamily="18" charset="0"/>
                <a:ea typeface="Calibri" panose="020F0502020204030204" pitchFamily="34" charset="0"/>
              </a:rPr>
              <a:t>R (</a:t>
            </a:r>
            <a:r>
              <a:rPr lang="en-GB" i="1" dirty="0" err="1">
                <a:solidFill>
                  <a:srgbClr val="1E416C"/>
                </a:solidFill>
                <a:effectLst/>
                <a:latin typeface="Georgia" panose="02040502050405020303" pitchFamily="18" charset="0"/>
                <a:ea typeface="Calibri" panose="020F0502020204030204" pitchFamily="34" charset="0"/>
              </a:rPr>
              <a:t>Bredenkamp</a:t>
            </a:r>
            <a:r>
              <a:rPr lang="en-GB" i="1" dirty="0">
                <a:solidFill>
                  <a:srgbClr val="1E416C"/>
                </a:solidFill>
                <a:effectLst/>
                <a:latin typeface="Georgia" panose="02040502050405020303" pitchFamily="18" charset="0"/>
                <a:ea typeface="Calibri" panose="020F0502020204030204" pitchFamily="34" charset="0"/>
              </a:rPr>
              <a:t>) v Secretary of State for Foreign and Commonwealth Affairs</a:t>
            </a:r>
            <a:r>
              <a:rPr lang="en-GB" dirty="0">
                <a:solidFill>
                  <a:srgbClr val="1E416C"/>
                </a:solidFill>
                <a:effectLst/>
                <a:latin typeface="Georgia" panose="02040502050405020303" pitchFamily="18" charset="0"/>
                <a:ea typeface="Calibri" panose="020F0502020204030204" pitchFamily="34" charset="0"/>
              </a:rPr>
              <a:t> [2013] EWHC 2480 (Admin)) [20].</a:t>
            </a:r>
          </a:p>
          <a:p>
            <a:pPr marL="285750" indent="-285750">
              <a:buFont typeface="Arial" panose="020B0604020202020204" pitchFamily="34" charset="0"/>
              <a:buChar char="•"/>
            </a:pPr>
            <a:endParaRPr lang="en-GB" dirty="0">
              <a:solidFill>
                <a:srgbClr val="1E416C"/>
              </a:solidFill>
              <a:effectLst/>
              <a:latin typeface="Georgia" panose="02040502050405020303" pitchFamily="18" charset="0"/>
              <a:ea typeface="Calibri" panose="020F0502020204030204" pitchFamily="34"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ea typeface="Calibri" panose="020F0502020204030204" pitchFamily="34" charset="0"/>
              </a:rPr>
              <a:t>Context of Part 18 is relevant – judicial review not private law claim (</a:t>
            </a:r>
            <a:r>
              <a:rPr lang="en-GB" i="1" dirty="0">
                <a:solidFill>
                  <a:srgbClr val="1E416C"/>
                </a:solidFill>
                <a:latin typeface="Georgia" panose="02040502050405020303" pitchFamily="18" charset="0"/>
                <a:ea typeface="Calibri" panose="020F0502020204030204" pitchFamily="34" charset="0"/>
              </a:rPr>
              <a:t>R (KBL v SSHD </a:t>
            </a:r>
            <a:r>
              <a:rPr lang="en-GB" dirty="0">
                <a:solidFill>
                  <a:srgbClr val="1E416C"/>
                </a:solidFill>
                <a:latin typeface="Georgia" panose="02040502050405020303" pitchFamily="18" charset="0"/>
                <a:ea typeface="Calibri" panose="020F0502020204030204" pitchFamily="34" charset="0"/>
              </a:rPr>
              <a:t>[2022] EWHC Admin 1545).</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J</a:t>
            </a:r>
            <a:r>
              <a:rPr lang="en-GB" dirty="0">
                <a:solidFill>
                  <a:srgbClr val="1E416C"/>
                </a:solidFill>
                <a:effectLst/>
                <a:latin typeface="Georgia" panose="02040502050405020303" pitchFamily="18" charset="0"/>
              </a:rPr>
              <a:t>udicial review should not be conducted in the same manner as hard-fought commercial litigation. A respondent authority owes a duty to the court to cooperate and to make candid disclosure</a:t>
            </a:r>
            <a:r>
              <a:rPr lang="en-GB" dirty="0">
                <a:solidFill>
                  <a:srgbClr val="1E416C"/>
                </a:solidFill>
                <a:latin typeface="Georgia" panose="02040502050405020303" pitchFamily="18" charset="0"/>
              </a:rPr>
              <a:t> (</a:t>
            </a:r>
            <a:r>
              <a:rPr lang="en-GB" i="1" dirty="0">
                <a:solidFill>
                  <a:srgbClr val="1E416C"/>
                </a:solidFill>
                <a:effectLst/>
                <a:latin typeface="Georgia" panose="02040502050405020303" pitchFamily="18" charset="0"/>
              </a:rPr>
              <a:t>Belize Alliance of Conservation Non-Governmental Organisations v Department of the Environment </a:t>
            </a:r>
            <a:r>
              <a:rPr lang="en-GB" dirty="0">
                <a:solidFill>
                  <a:srgbClr val="1E416C"/>
                </a:solidFill>
                <a:effectLst/>
                <a:latin typeface="Georgia" panose="02040502050405020303" pitchFamily="18" charset="0"/>
              </a:rPr>
              <a:t>[2004] UKPC 6, at [86]).</a:t>
            </a:r>
          </a:p>
          <a:p>
            <a:pPr marL="285750" indent="-285750">
              <a:buFont typeface="Arial" panose="020B0604020202020204" pitchFamily="34" charset="0"/>
              <a:buChar char="•"/>
            </a:pPr>
            <a:endParaRPr lang="en-GB" dirty="0">
              <a:solidFill>
                <a:srgbClr val="1E416C"/>
              </a:solidFill>
              <a:effectLst/>
              <a:latin typeface="Georgia" panose="02040502050405020303" pitchFamily="18" charset="0"/>
              <a:ea typeface="Calibri" panose="020F0502020204030204" pitchFamily="34" charset="0"/>
            </a:endParaRPr>
          </a:p>
          <a:p>
            <a:pPr marL="285750" lvl="0" indent="-285750" algn="just">
              <a:buFont typeface="Arial" panose="020B0604020202020204" pitchFamily="34" charset="0"/>
              <a:buChar char="•"/>
            </a:pPr>
            <a:r>
              <a:rPr lang="en-GB" i="1" dirty="0">
                <a:solidFill>
                  <a:srgbClr val="1E416C"/>
                </a:solidFill>
                <a:effectLst/>
                <a:latin typeface="Georgia" panose="02040502050405020303" pitchFamily="18" charset="0"/>
                <a:ea typeface="Times New Roman" panose="02020603050405020304" pitchFamily="18" charset="0"/>
                <a:cs typeface="Times New Roman" panose="02020603050405020304" pitchFamily="18" charset="0"/>
              </a:rPr>
              <a:t>Lancashire County Council v Taylor </a:t>
            </a:r>
            <a:r>
              <a:rPr lang="en-GB" dirty="0">
                <a:solidFill>
                  <a:srgbClr val="1E416C"/>
                </a:solidFill>
                <a:effectLst/>
                <a:latin typeface="Georgia" panose="02040502050405020303" pitchFamily="18" charset="0"/>
                <a:ea typeface="Times New Roman" panose="02020603050405020304" pitchFamily="18" charset="0"/>
                <a:cs typeface="Times New Roman" panose="02020603050405020304" pitchFamily="18" charset="0"/>
              </a:rPr>
              <a:t>[2005] EWCA </a:t>
            </a:r>
            <a:r>
              <a:rPr lang="en-GB" dirty="0" err="1">
                <a:solidFill>
                  <a:srgbClr val="1E416C"/>
                </a:solidFill>
                <a:effectLst/>
                <a:latin typeface="Georgia" panose="02040502050405020303" pitchFamily="18" charset="0"/>
                <a:ea typeface="Times New Roman" panose="02020603050405020304" pitchFamily="18" charset="0"/>
                <a:cs typeface="Times New Roman" panose="02020603050405020304" pitchFamily="18" charset="0"/>
              </a:rPr>
              <a:t>Civ</a:t>
            </a:r>
            <a:r>
              <a:rPr lang="en-GB" dirty="0">
                <a:solidFill>
                  <a:srgbClr val="1E416C"/>
                </a:solidFill>
                <a:effectLst/>
                <a:latin typeface="Georgia" panose="02040502050405020303" pitchFamily="18" charset="0"/>
                <a:ea typeface="Times New Roman" panose="02020603050405020304" pitchFamily="18" charset="0"/>
                <a:cs typeface="Times New Roman" panose="02020603050405020304" pitchFamily="18" charset="0"/>
              </a:rPr>
              <a:t> 284, at §60:</a:t>
            </a:r>
          </a:p>
          <a:p>
            <a:pPr marL="628455" lvl="1" indent="-285750" algn="just">
              <a:buFont typeface="Arial" panose="020B0604020202020204" pitchFamily="34" charset="0"/>
              <a:buChar char="•"/>
            </a:pPr>
            <a:r>
              <a:rPr lang="en-GB" dirty="0">
                <a:solidFill>
                  <a:srgbClr val="1E416C"/>
                </a:solidFill>
                <a:effectLst/>
                <a:latin typeface="Georgia" panose="02040502050405020303" pitchFamily="18" charset="0"/>
                <a:ea typeface="Times New Roman" panose="02020603050405020304" pitchFamily="18" charset="0"/>
                <a:cs typeface="Times New Roman" panose="02020603050405020304" pitchFamily="18" charset="0"/>
              </a:rPr>
              <a:t>"</a:t>
            </a:r>
            <a:r>
              <a:rPr lang="en-GB" i="1" dirty="0">
                <a:solidFill>
                  <a:srgbClr val="1E416C"/>
                </a:solidFill>
                <a:effectLst/>
                <a:latin typeface="Georgia" panose="02040502050405020303" pitchFamily="18" charset="0"/>
                <a:ea typeface="Times New Roman" panose="02020603050405020304" pitchFamily="18" charset="0"/>
                <a:cs typeface="Times New Roman" panose="02020603050405020304" pitchFamily="18" charset="0"/>
              </a:rPr>
              <a:t>Departments of state need…to bear in mind that they have an advantage in this field. They have access to materials to which other parties have no access or which it would be difficult and expensive for them to search out…”</a:t>
            </a:r>
            <a:endParaRPr lang="en-GB" i="1" dirty="0">
              <a:solidFill>
                <a:srgbClr val="1E416C"/>
              </a:solidFill>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85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b="1" i="1" dirty="0">
                <a:solidFill>
                  <a:srgbClr val="1E416C"/>
                </a:solidFill>
                <a:latin typeface="Georgia" panose="02040502050405020303" pitchFamily="18" charset="0"/>
              </a:rPr>
              <a:t>KBL v SSHD </a:t>
            </a:r>
            <a:r>
              <a:rPr lang="en-GB" b="1" dirty="0">
                <a:solidFill>
                  <a:srgbClr val="1E416C"/>
                </a:solidFill>
                <a:latin typeface="Georgia" panose="02040502050405020303" pitchFamily="18" charset="0"/>
              </a:rPr>
              <a:t>[2022] EWHC 1545, Lang J </a:t>
            </a:r>
          </a:p>
          <a:p>
            <a:endParaRPr lang="en-GB" dirty="0"/>
          </a:p>
        </p:txBody>
      </p:sp>
      <p:sp>
        <p:nvSpPr>
          <p:cNvPr id="3" name="TextBox 2">
            <a:extLst>
              <a:ext uri="{FF2B5EF4-FFF2-40B4-BE49-F238E27FC236}">
                <a16:creationId xmlns:a16="http://schemas.microsoft.com/office/drawing/2014/main" id="{526C3B21-E68A-5EE5-6551-B61BCB12D5D3}"/>
              </a:ext>
            </a:extLst>
          </p:cNvPr>
          <p:cNvSpPr txBox="1"/>
          <p:nvPr/>
        </p:nvSpPr>
        <p:spPr>
          <a:xfrm>
            <a:off x="464899" y="1070665"/>
            <a:ext cx="8214201" cy="30021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a:solidFill>
                  <a:srgbClr val="1E416C"/>
                </a:solidFill>
                <a:latin typeface="Georgia" panose="02040502050405020303" pitchFamily="18" charset="0"/>
              </a:rPr>
              <a:t>Disclosure was ordered by the court on a number of requests on the basis of information going to the heart of </a:t>
            </a:r>
            <a:r>
              <a:rPr lang="en-GB" sz="1600" i="1" dirty="0">
                <a:solidFill>
                  <a:srgbClr val="1E416C"/>
                </a:solidFill>
                <a:latin typeface="Georgia" panose="02040502050405020303" pitchFamily="18" charset="0"/>
              </a:rPr>
              <a:t>KBL’s</a:t>
            </a:r>
            <a:r>
              <a:rPr lang="en-GB" sz="1600" dirty="0">
                <a:solidFill>
                  <a:srgbClr val="1E416C"/>
                </a:solidFill>
                <a:latin typeface="Georgia" panose="02040502050405020303" pitchFamily="18" charset="0"/>
              </a:rPr>
              <a:t> Ground 2 claim (</a:t>
            </a:r>
            <a:r>
              <a:rPr lang="en-GB" sz="1600" dirty="0">
                <a:solidFill>
                  <a:srgbClr val="1E416C"/>
                </a:solidFill>
                <a:effectLst/>
                <a:latin typeface="Georgia" panose="02040502050405020303" pitchFamily="18" charset="0"/>
                <a:ea typeface="Calibri" panose="020F0502020204030204" pitchFamily="34" charset="0"/>
              </a:rPr>
              <a:t>unlawful and unreasonable inconsistency and arbitrariness in the treatment of similarly situated individuals</a:t>
            </a:r>
            <a:r>
              <a:rPr lang="en-GB" sz="1600" dirty="0">
                <a:solidFill>
                  <a:srgbClr val="1E416C"/>
                </a:solidFill>
                <a:effectLst/>
                <a:latin typeface="Georgia" panose="02040502050405020303" pitchFamily="18" charset="0"/>
              </a:rPr>
              <a:t>).</a:t>
            </a:r>
          </a:p>
          <a:p>
            <a:pPr>
              <a:lnSpc>
                <a:spcPct val="150000"/>
              </a:lnSpc>
            </a:pPr>
            <a:endParaRPr lang="en-GB" sz="1600" dirty="0">
              <a:solidFill>
                <a:srgbClr val="1E416C"/>
              </a:solidFill>
              <a:effectLst/>
              <a:latin typeface="Georgia" panose="02040502050405020303" pitchFamily="18" charset="0"/>
            </a:endParaRPr>
          </a:p>
          <a:p>
            <a:pPr marL="285750" indent="-285750">
              <a:lnSpc>
                <a:spcPct val="150000"/>
              </a:lnSpc>
              <a:buFont typeface="Arial" panose="020B0604020202020204" pitchFamily="34" charset="0"/>
              <a:buChar char="•"/>
            </a:pPr>
            <a:r>
              <a:rPr lang="en-GB" sz="1600" dirty="0">
                <a:solidFill>
                  <a:srgbClr val="1E416C"/>
                </a:solidFill>
                <a:latin typeface="Georgia" panose="02040502050405020303" pitchFamily="18" charset="0"/>
              </a:rPr>
              <a:t>Disclosure of relevant comparators was entirely in the SSHD’s knowledge and possession.</a:t>
            </a:r>
          </a:p>
          <a:p>
            <a:pPr>
              <a:lnSpc>
                <a:spcPct val="150000"/>
              </a:lnSpc>
            </a:pPr>
            <a:r>
              <a:rPr lang="en-GB" sz="1600" dirty="0">
                <a:solidFill>
                  <a:srgbClr val="1E416C"/>
                </a:solidFill>
                <a:latin typeface="Georgia" panose="02040502050405020303" pitchFamily="18" charset="0"/>
              </a:rPr>
              <a:t> </a:t>
            </a:r>
          </a:p>
          <a:p>
            <a:pPr marL="285750" indent="-285750">
              <a:lnSpc>
                <a:spcPct val="150000"/>
              </a:lnSpc>
              <a:buFont typeface="Arial" panose="020B0604020202020204" pitchFamily="34" charset="0"/>
              <a:buChar char="•"/>
            </a:pPr>
            <a:r>
              <a:rPr lang="en-GB" sz="1600" dirty="0">
                <a:solidFill>
                  <a:srgbClr val="1E416C"/>
                </a:solidFill>
                <a:latin typeface="Georgia" panose="02040502050405020303" pitchFamily="18" charset="0"/>
              </a:rPr>
              <a:t>Other requests were deemed too wide and would required great difficulty to fulfil.</a:t>
            </a:r>
          </a:p>
        </p:txBody>
      </p:sp>
    </p:spTree>
    <p:extLst>
      <p:ext uri="{BB962C8B-B14F-4D97-AF65-F5344CB8AC3E}">
        <p14:creationId xmlns:p14="http://schemas.microsoft.com/office/powerpoint/2010/main" val="37373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b="1" i="1" dirty="0">
                <a:solidFill>
                  <a:srgbClr val="1E416C"/>
                </a:solidFill>
                <a:latin typeface="Georgia" panose="02040502050405020303" pitchFamily="18" charset="0"/>
              </a:rPr>
              <a:t>JZ v SSHD </a:t>
            </a:r>
            <a:r>
              <a:rPr lang="en-GB" b="1" dirty="0">
                <a:solidFill>
                  <a:srgbClr val="1E416C"/>
                </a:solidFill>
                <a:latin typeface="Georgia" panose="02040502050405020303" pitchFamily="18" charset="0"/>
              </a:rPr>
              <a:t>[2022] EWHC 1708, Hill J</a:t>
            </a:r>
          </a:p>
        </p:txBody>
      </p:sp>
      <p:sp>
        <p:nvSpPr>
          <p:cNvPr id="3" name="TextBox 2">
            <a:extLst>
              <a:ext uri="{FF2B5EF4-FFF2-40B4-BE49-F238E27FC236}">
                <a16:creationId xmlns:a16="http://schemas.microsoft.com/office/drawing/2014/main" id="{526C3B21-E68A-5EE5-6551-B61BCB12D5D3}"/>
              </a:ext>
            </a:extLst>
          </p:cNvPr>
          <p:cNvSpPr txBox="1"/>
          <p:nvPr/>
        </p:nvSpPr>
        <p:spPr>
          <a:xfrm>
            <a:off x="414337" y="825161"/>
            <a:ext cx="8515350" cy="374083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1600" dirty="0">
                <a:solidFill>
                  <a:srgbClr val="1E416C"/>
                </a:solidFill>
                <a:latin typeface="Georgia" panose="02040502050405020303" pitchFamily="18" charset="0"/>
              </a:rPr>
              <a:t>Disclosure was ordered by the court in relation to the decision-making of ARAP judges where sufficient information had not been provided. This is not a fishing expedition; it was relevant to the main issue live in the claim (Ground 1, inconsistency of decision making) </a:t>
            </a:r>
          </a:p>
          <a:p>
            <a:pPr marL="342900" indent="-342900">
              <a:lnSpc>
                <a:spcPct val="150000"/>
              </a:lnSpc>
              <a:buFont typeface="Arial" panose="020B0604020202020204" pitchFamily="34" charset="0"/>
              <a:buChar char="•"/>
            </a:pPr>
            <a:r>
              <a:rPr lang="en-GB" sz="1600" dirty="0">
                <a:solidFill>
                  <a:srgbClr val="1E416C"/>
                </a:solidFill>
                <a:latin typeface="Georgia" panose="02040502050405020303" pitchFamily="18" charset="0"/>
              </a:rPr>
              <a:t>If the court find themselves ”guessing” material issues, the duty of candour requires the SSHD to remedy this.</a:t>
            </a:r>
          </a:p>
          <a:p>
            <a:pPr marL="342900" indent="-342900">
              <a:lnSpc>
                <a:spcPct val="150000"/>
              </a:lnSpc>
              <a:buFont typeface="Arial" panose="020B0604020202020204" pitchFamily="34" charset="0"/>
              <a:buChar char="•"/>
            </a:pPr>
            <a:r>
              <a:rPr lang="en-GB" sz="1600" dirty="0">
                <a:solidFill>
                  <a:srgbClr val="1E416C"/>
                </a:solidFill>
                <a:effectLst/>
                <a:latin typeface="Georgia" panose="02040502050405020303" pitchFamily="18" charset="0"/>
              </a:rPr>
              <a:t>The questions relating to Pitting LOTR were less crucial since </a:t>
            </a:r>
            <a:r>
              <a:rPr lang="en-GB" sz="1600" i="1" dirty="0">
                <a:solidFill>
                  <a:srgbClr val="1E416C"/>
                </a:solidFill>
                <a:effectLst/>
                <a:latin typeface="Georgia" panose="02040502050405020303" pitchFamily="18" charset="0"/>
              </a:rPr>
              <a:t>JZ</a:t>
            </a:r>
            <a:r>
              <a:rPr lang="en-GB" sz="1600" dirty="0">
                <a:solidFill>
                  <a:srgbClr val="1E416C"/>
                </a:solidFill>
                <a:effectLst/>
                <a:latin typeface="Georgia" panose="02040502050405020303" pitchFamily="18" charset="0"/>
              </a:rPr>
              <a:t> was not called forward and the general process was clear in light of a number of responses from D in </a:t>
            </a:r>
            <a:r>
              <a:rPr lang="en-GB" sz="1600" i="1" dirty="0">
                <a:solidFill>
                  <a:srgbClr val="1E416C"/>
                </a:solidFill>
                <a:effectLst/>
                <a:latin typeface="Georgia" panose="02040502050405020303" pitchFamily="18" charset="0"/>
              </a:rPr>
              <a:t>S and AZ</a:t>
            </a:r>
            <a:endParaRPr lang="en-GB" sz="1600" i="1" dirty="0">
              <a:solidFill>
                <a:srgbClr val="1E416C"/>
              </a:solidFill>
              <a:latin typeface="Georgia" panose="02040502050405020303" pitchFamily="18" charset="0"/>
            </a:endParaRPr>
          </a:p>
          <a:p>
            <a:pPr marL="342900" indent="-342900">
              <a:lnSpc>
                <a:spcPct val="150000"/>
              </a:lnSpc>
              <a:buFont typeface="Arial" panose="020B0604020202020204" pitchFamily="34" charset="0"/>
              <a:buChar char="•"/>
            </a:pPr>
            <a:r>
              <a:rPr lang="en-GB" sz="1600" dirty="0">
                <a:solidFill>
                  <a:srgbClr val="1E416C"/>
                </a:solidFill>
                <a:latin typeface="Georgia" panose="02040502050405020303" pitchFamily="18" charset="0"/>
              </a:rPr>
              <a:t>The cost was limited given the focussed nature of the requests and SSHD’s sufficient financial resources to enable them to comply </a:t>
            </a:r>
          </a:p>
        </p:txBody>
      </p:sp>
    </p:spTree>
    <p:extLst>
      <p:ext uri="{BB962C8B-B14F-4D97-AF65-F5344CB8AC3E}">
        <p14:creationId xmlns:p14="http://schemas.microsoft.com/office/powerpoint/2010/main" val="320474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410295"/>
            <a:ext cx="7271228" cy="535636"/>
          </a:xfrm>
        </p:spPr>
        <p:txBody>
          <a:bodyPr/>
          <a:lstStyle/>
          <a:p>
            <a:r>
              <a:rPr lang="en-GB" b="1" dirty="0"/>
              <a:t>Duty of candour : breaches - immigration </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839131"/>
            <a:ext cx="8107047" cy="3740832"/>
          </a:xfrm>
          <a:prstGeom prst="rect">
            <a:avLst/>
          </a:prstGeom>
          <a:noFill/>
        </p:spPr>
        <p:txBody>
          <a:bodyPr wrap="square" rtlCol="0">
            <a:spAutoFit/>
          </a:bodyPr>
          <a:lstStyle/>
          <a:p>
            <a:r>
              <a:rPr lang="en-GB" sz="1600" i="1" dirty="0">
                <a:solidFill>
                  <a:srgbClr val="1E416C"/>
                </a:solidFill>
                <a:effectLst/>
                <a:latin typeface="Georgia" panose="02040502050405020303" pitchFamily="18" charset="0"/>
              </a:rPr>
              <a:t>R (on the application of Lawal) v Secretary of State for the Home Department (death in detention; SoS's duties) </a:t>
            </a:r>
            <a:r>
              <a:rPr lang="en-GB" sz="1600" dirty="0">
                <a:solidFill>
                  <a:srgbClr val="1E416C"/>
                </a:solidFill>
                <a:effectLst/>
                <a:latin typeface="Georgia" panose="02040502050405020303" pitchFamily="18" charset="0"/>
              </a:rPr>
              <a:t>[2021] UKUT 114 (IAC)</a:t>
            </a:r>
          </a:p>
          <a:p>
            <a:endParaRPr lang="en-GB" sz="1600" dirty="0">
              <a:solidFill>
                <a:srgbClr val="1E416C"/>
              </a:solidFill>
              <a:latin typeface="Georgia" panose="02040502050405020303" pitchFamily="18" charset="0"/>
            </a:endParaRPr>
          </a:p>
          <a:p>
            <a:pPr marL="285750" indent="-285750">
              <a:lnSpc>
                <a:spcPct val="150000"/>
              </a:lnSpc>
              <a:buFont typeface="Arial" panose="020B0604020202020204" pitchFamily="34" charset="0"/>
              <a:buChar char="•"/>
            </a:pPr>
            <a:r>
              <a:rPr lang="en-GB" sz="1600" dirty="0">
                <a:solidFill>
                  <a:srgbClr val="1E416C"/>
                </a:solidFill>
                <a:latin typeface="Georgia" panose="02040502050405020303" pitchFamily="18" charset="0"/>
              </a:rPr>
              <a:t>SSHD’s failure to draw the Tribunal to the attention of a letter, which enclosed a copy of a report to prevent further deaths in custody was a breach of that duty</a:t>
            </a:r>
          </a:p>
          <a:p>
            <a:pPr marL="285750" indent="-285750">
              <a:lnSpc>
                <a:spcPct val="150000"/>
              </a:lnSpc>
              <a:buFont typeface="Arial" panose="020B0604020202020204" pitchFamily="34" charset="0"/>
              <a:buChar char="•"/>
            </a:pPr>
            <a:r>
              <a:rPr lang="en-GB" sz="1600" dirty="0">
                <a:solidFill>
                  <a:srgbClr val="1E416C"/>
                </a:solidFill>
                <a:latin typeface="Georgia" panose="02040502050405020303" pitchFamily="18" charset="0"/>
              </a:rPr>
              <a:t>It should not have been necessary for the Applicant to procure a copy of the letter </a:t>
            </a:r>
          </a:p>
          <a:p>
            <a:pPr marL="285750" indent="-285750">
              <a:lnSpc>
                <a:spcPct val="150000"/>
              </a:lnSpc>
              <a:buFont typeface="Arial" panose="020B0604020202020204" pitchFamily="34" charset="0"/>
              <a:buChar char="•"/>
            </a:pPr>
            <a:r>
              <a:rPr lang="en-GB" sz="1600" dirty="0">
                <a:solidFill>
                  <a:srgbClr val="1E416C"/>
                </a:solidFill>
                <a:latin typeface="Georgia" panose="02040502050405020303" pitchFamily="18" charset="0"/>
              </a:rPr>
              <a:t>Court stated that this may lead to adverse costs against D</a:t>
            </a:r>
          </a:p>
          <a:p>
            <a:pPr marL="285750" indent="-285750">
              <a:lnSpc>
                <a:spcPct val="150000"/>
              </a:lnSpc>
              <a:buFont typeface="Arial" panose="020B0604020202020204" pitchFamily="34" charset="0"/>
              <a:buChar char="•"/>
            </a:pPr>
            <a:endParaRPr lang="en-GB" sz="1600" dirty="0">
              <a:solidFill>
                <a:srgbClr val="1E416C"/>
              </a:solidFill>
              <a:latin typeface="Georgia" panose="02040502050405020303" pitchFamily="18" charset="0"/>
            </a:endParaRPr>
          </a:p>
          <a:p>
            <a:pPr>
              <a:lnSpc>
                <a:spcPct val="150000"/>
              </a:lnSpc>
            </a:pPr>
            <a:r>
              <a:rPr lang="en-GB" sz="1600" i="1" dirty="0">
                <a:solidFill>
                  <a:srgbClr val="1E416C"/>
                </a:solidFill>
                <a:latin typeface="Georgia" panose="02040502050405020303" pitchFamily="18" charset="0"/>
              </a:rPr>
              <a:t>CX1 v SSHD </a:t>
            </a:r>
            <a:r>
              <a:rPr lang="en-GB" sz="1600" dirty="0">
                <a:solidFill>
                  <a:srgbClr val="1E416C"/>
                </a:solidFill>
                <a:latin typeface="Georgia" panose="02040502050405020303" pitchFamily="18" charset="0"/>
              </a:rPr>
              <a:t>[2023] EWHC 284 (Admin) Lane J</a:t>
            </a:r>
          </a:p>
          <a:p>
            <a:pPr>
              <a:lnSpc>
                <a:spcPct val="150000"/>
              </a:lnSpc>
            </a:pPr>
            <a:endParaRPr lang="en-GB" sz="1600" dirty="0">
              <a:solidFill>
                <a:srgbClr val="1E416C"/>
              </a:solidFill>
              <a:latin typeface="Georgia" panose="02040502050405020303" pitchFamily="18" charset="0"/>
            </a:endParaRPr>
          </a:p>
          <a:p>
            <a:pPr>
              <a:lnSpc>
                <a:spcPct val="150000"/>
              </a:lnSpc>
            </a:pPr>
            <a:r>
              <a:rPr lang="en-GB" sz="1600" i="1" dirty="0">
                <a:solidFill>
                  <a:srgbClr val="1E416C"/>
                </a:solidFill>
                <a:latin typeface="Georgia" panose="02040502050405020303" pitchFamily="18" charset="0"/>
              </a:rPr>
              <a:t>Citizens UK v SSHD </a:t>
            </a:r>
            <a:r>
              <a:rPr lang="en-GB" sz="1600" dirty="0">
                <a:solidFill>
                  <a:srgbClr val="1E416C"/>
                </a:solidFill>
                <a:latin typeface="Georgia" panose="02040502050405020303" pitchFamily="18" charset="0"/>
              </a:rPr>
              <a:t>[2018] EWCA </a:t>
            </a:r>
            <a:r>
              <a:rPr lang="en-GB" sz="1600" dirty="0" err="1">
                <a:solidFill>
                  <a:srgbClr val="1E416C"/>
                </a:solidFill>
                <a:latin typeface="Georgia" panose="02040502050405020303" pitchFamily="18" charset="0"/>
              </a:rPr>
              <a:t>Civ</a:t>
            </a:r>
            <a:r>
              <a:rPr lang="en-GB" sz="1600" dirty="0">
                <a:solidFill>
                  <a:srgbClr val="1E416C"/>
                </a:solidFill>
                <a:latin typeface="Georgia" panose="02040502050405020303" pitchFamily="18" charset="0"/>
              </a:rPr>
              <a:t> 4 WLR 123  </a:t>
            </a:r>
          </a:p>
        </p:txBody>
      </p:sp>
    </p:spTree>
    <p:extLst>
      <p:ext uri="{BB962C8B-B14F-4D97-AF65-F5344CB8AC3E}">
        <p14:creationId xmlns:p14="http://schemas.microsoft.com/office/powerpoint/2010/main" val="2703030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resentation2022" id="{D533B711-8AD0-48E0-BF45-97459E9DB22A}" vid="{C2AB9E21-8A9E-4065-8A4C-2EBDADF790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2ACE1B8981554C8C9C3E77AF6D6282" ma:contentTypeVersion="12" ma:contentTypeDescription="Create a new document." ma:contentTypeScope="" ma:versionID="ec43ebb10d2621212cd112e140766bbd">
  <xsd:schema xmlns:xsd="http://www.w3.org/2001/XMLSchema" xmlns:xs="http://www.w3.org/2001/XMLSchema" xmlns:p="http://schemas.microsoft.com/office/2006/metadata/properties" xmlns:ns1="http://schemas.microsoft.com/sharepoint/v3" xmlns:ns2="f155a369-30d5-4eb1-ac05-464e613800ee" xmlns:ns3="301e856f-4f14-4cb4-bab6-f192e0a474a1" targetNamespace="http://schemas.microsoft.com/office/2006/metadata/properties" ma:root="true" ma:fieldsID="2f423129ba2f194d66874565f697a8d8" ns1:_="" ns2:_="" ns3:_="">
    <xsd:import namespace="http://schemas.microsoft.com/sharepoint/v3"/>
    <xsd:import namespace="f155a369-30d5-4eb1-ac05-464e613800ee"/>
    <xsd:import namespace="301e856f-4f14-4cb4-bab6-f192e0a474a1"/>
    <xsd:element name="properties">
      <xsd:complexType>
        <xsd:sequence>
          <xsd:element name="documentManagement">
            <xsd:complexType>
              <xsd:all>
                <xsd:element ref="ns2:MediaServiceMetadata" minOccurs="0"/>
                <xsd:element ref="ns2:MediaServiceFastMetadata" minOccurs="0"/>
                <xsd:element ref="ns1:DocumentSetDescrip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0"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55a369-30d5-4eb1-ac05-464e61380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e5a3e9-c3e2-4c28-a279-a208435469e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1e856f-4f14-4cb4-bab6-f192e0a474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1cbfa6-00dd-4a7c-a8ac-8824ee105fe9}" ma:internalName="TaxCatchAll" ma:showField="CatchAllData" ma:web="301e856f-4f14-4cb4-bab6-f192e0a474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55a369-30d5-4eb1-ac05-464e613800ee">
      <Terms xmlns="http://schemas.microsoft.com/office/infopath/2007/PartnerControls"/>
    </lcf76f155ced4ddcb4097134ff3c332f>
    <DocumentSetDescription xmlns="http://schemas.microsoft.com/sharepoint/v3" xsi:nil="true"/>
    <TaxCatchAll xmlns="301e856f-4f14-4cb4-bab6-f192e0a474a1" xsi:nil="true"/>
  </documentManagement>
</p:properties>
</file>

<file path=customXml/itemProps1.xml><?xml version="1.0" encoding="utf-8"?>
<ds:datastoreItem xmlns:ds="http://schemas.openxmlformats.org/officeDocument/2006/customXml" ds:itemID="{F39F70B8-9525-4EEF-8B93-A4BBAF155D7D}"/>
</file>

<file path=customXml/itemProps2.xml><?xml version="1.0" encoding="utf-8"?>
<ds:datastoreItem xmlns:ds="http://schemas.openxmlformats.org/officeDocument/2006/customXml" ds:itemID="{BB17EA86-87E6-47EA-BA5C-121374305B62}"/>
</file>

<file path=customXml/itemProps3.xml><?xml version="1.0" encoding="utf-8"?>
<ds:datastoreItem xmlns:ds="http://schemas.openxmlformats.org/officeDocument/2006/customXml" ds:itemID="{0573AE94-A581-4763-BB5D-A083A1EFE75A}"/>
</file>

<file path=docProps/app.xml><?xml version="1.0" encoding="utf-8"?>
<Properties xmlns="http://schemas.openxmlformats.org/officeDocument/2006/extended-properties" xmlns:vt="http://schemas.openxmlformats.org/officeDocument/2006/docPropsVTypes">
  <Template/>
  <TotalTime>3644</TotalTime>
  <Words>1565</Words>
  <Application>Microsoft Office PowerPoint</Application>
  <PresentationFormat>On-screen Show (16:9)</PresentationFormat>
  <Paragraphs>76</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Adria Slab</vt:lpstr>
      <vt:lpstr>Arial</vt:lpstr>
      <vt:lpstr>Book Antiqua</vt:lpstr>
      <vt:lpstr>Calibri</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Anousha Khan</cp:lastModifiedBy>
  <cp:revision>92</cp:revision>
  <cp:lastPrinted>2018-04-16T09:47:25Z</cp:lastPrinted>
  <dcterms:created xsi:type="dcterms:W3CDTF">2018-03-22T16:13:31Z</dcterms:created>
  <dcterms:modified xsi:type="dcterms:W3CDTF">2023-03-03T18:06:47Z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0x010100712ACE1B8981554C8C9C3E77AF6D6282</vt:lpwstr>
  </property>
</Properties>
</file>