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9BBE0-6D71-6840-8FB0-96B93AB85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518C8-EDF3-4544-9042-790D3A75F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EFD4E-EF46-C249-8567-45DC8A525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69BDD-3962-624F-B700-E231AD2C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C32E7-3BF4-634F-885B-6D1E64A5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78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6CFE8-44A0-AB4C-B9AF-D17DC192F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CE1F70-A40C-3D43-AC9F-F7C9D7025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9EED9-0A6D-3641-9371-C5733CED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350E2-BF79-1245-A39B-FEC3A92C3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F1C90-F3CC-0B44-A22E-DB3A8D4E2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3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B202D5-887C-8D43-B5EF-224B2C2DCD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2901C8-A815-4F46-BCCA-89663E1C3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E9DEA-E079-3742-9900-D98A1C6F6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AF16E-DC23-074E-AF5C-4D0F742CC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20066-4BE2-B741-9D5C-F4F701FB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9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7DCE2-E291-4E4C-A904-DA359DA33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CE650-2679-8847-B290-88B5AEF3F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29C87-7CCB-3849-9AF5-420CB4197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F29A9-B948-9443-87F1-BFBDB13D6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A727B-DBC3-624E-9822-6CD550BED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2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8633D-2802-D24D-96C0-E9A81BBCC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FB15F-023C-074D-BC89-BF6EDA5A3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C6A81-84E9-3D40-99EC-E6FB59280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ACE6D-5A61-CF4C-A871-CE4FE8A55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3E313-0D89-6E42-BF9B-056905EF6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9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E1CDB-2DC5-5D4B-9037-3BD3C7DA1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4AB97-1348-0643-A3C4-9555E0B9E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2ED0F-5878-2841-AE3C-4B69D824C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9D6462-58B3-6148-A773-B8AD9B182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34217F-0E0A-5045-ACCE-28489F82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DDF330-7933-1C42-B2B1-A53343B96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D4B3-C1A2-674A-9E3E-D9385236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9D964-D49B-B640-803F-CD388D63C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540BF0-DBCE-B145-B09E-E8DDB925B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19563-1C04-9F4C-88FF-A1CC1335C2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A4BBC5-FB26-6F4D-B249-C284CCC1B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4FDFC8-D1AC-924A-BBD2-BEDD5B3FB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E50F2-F7FE-4E4B-A4A3-BACA6F4AF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889F03-48D3-9840-8A5D-788D8FC63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4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03B6A-1962-6B4B-AF44-9DEBDDF9A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665EEC-A415-1346-8B5C-C0B9F22B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E6BB5E-DB9F-974B-963E-BD913FE60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813DF9-8539-7547-933E-206513C51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58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47160-7F93-D24C-8887-8914BAABA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BE265-61A0-B449-A7AF-7A39D8149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CFF1F-DA3D-BA42-89A7-82445F2F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2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AC53-08FE-E245-9A49-3D5212B9B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20D36-F85F-2C43-977B-E7EB5636C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319A8D-AAE8-DC4A-8DED-9B229A781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9BF606-C2D4-E444-8893-20F75A35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C5B13-F92F-AD4B-8F81-6B94EE722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9F149-C8DA-8048-83B6-A95FAAADF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3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E7679-E544-AB43-8443-2E1E3A6B8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5E0561-B38E-5C43-B0B7-F1005C5C8B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5FAEC-6BDB-E442-8E0A-A4E280934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C4EFE-A36E-5846-9E5A-5FED164C0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A5A18-2E85-0F46-BDA2-C55049972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5932D8-B228-D243-A22F-E7E0098DB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8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84F4A1-419D-7E42-B2BE-9068025B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2C9F43-4D84-6E41-B3AB-98D0A9B28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44274-DA3F-F24F-B851-B4476D4B0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D5780-BBD6-124D-AB58-C0BF9BA94972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63E7F-9E09-8746-87D3-5B8038A24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1EB50-B827-1441-9C0F-D18EB7F33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13AF1-5E92-6143-A039-85D2C7D3C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3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00A2F-C52A-BB4B-8C48-8D359CA3A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1890" y="2235200"/>
            <a:ext cx="9144000" cy="317604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S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S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S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SG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SG" sz="3100" b="1" dirty="0">
                <a:effectLst/>
                <a:latin typeface="+mn-lt"/>
                <a:ea typeface="Times New Roman" panose="02020603050405020304" pitchFamily="18" charset="0"/>
              </a:rPr>
              <a:t>Using the duty of candour as a judicial review caseworker</a:t>
            </a:r>
            <a:br>
              <a:rPr lang="en-SG" sz="31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n-SG" sz="3100" b="1" dirty="0">
                <a:effectLst/>
                <a:latin typeface="+mn-lt"/>
                <a:ea typeface="Times New Roman" panose="02020603050405020304" pitchFamily="18" charset="0"/>
              </a:rPr>
              <a:t>Gabriel Tan</a:t>
            </a:r>
            <a:br>
              <a:rPr lang="en-SG" sz="31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n-SG" sz="3100" b="1" dirty="0">
                <a:effectLst/>
                <a:latin typeface="+mn-lt"/>
                <a:ea typeface="Times New Roman" panose="02020603050405020304" pitchFamily="18" charset="0"/>
              </a:rPr>
              <a:t>Wilson Solicitors LLP</a:t>
            </a:r>
            <a:br>
              <a:rPr lang="en-SG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SG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5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52744-5113-2D48-BB46-F76BF5082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pre-action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AF9D0-77E4-3E40-8B92-AFF02BD0B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>
                <a:effectLst/>
                <a:ea typeface="Times New Roman" panose="02020603050405020304" pitchFamily="18" charset="0"/>
              </a:rPr>
              <a:t>HM, KH and MA </a:t>
            </a:r>
            <a:r>
              <a:rPr lang="en-US" dirty="0">
                <a:effectLst/>
                <a:ea typeface="Times New Roman" panose="02020603050405020304" pitchFamily="18" charset="0"/>
              </a:rPr>
              <a:t>[2022] EWHC 2729 (Admin)</a:t>
            </a:r>
            <a:r>
              <a:rPr lang="en-SG" i="1" dirty="0">
                <a:ea typeface="Times New Roman" panose="02020603050405020304" pitchFamily="18" charset="0"/>
              </a:rPr>
              <a:t>: </a:t>
            </a:r>
            <a:r>
              <a:rPr lang="en-SG" dirty="0">
                <a:ea typeface="Times New Roman" panose="02020603050405020304" pitchFamily="18" charset="0"/>
              </a:rPr>
              <a:t>obliging disclosure by defendants at </a:t>
            </a:r>
            <a:r>
              <a:rPr lang="en-SG">
                <a:ea typeface="Times New Roman" panose="02020603050405020304" pitchFamily="18" charset="0"/>
              </a:rPr>
              <a:t>pre-action stage</a:t>
            </a:r>
            <a:endParaRPr lang="en-SG" dirty="0">
              <a:ea typeface="Times New Roman" panose="02020603050405020304" pitchFamily="18" charset="0"/>
            </a:endParaRPr>
          </a:p>
          <a:p>
            <a:r>
              <a:rPr lang="en-SG" dirty="0"/>
              <a:t>Cost consequences of non-compliance with the duty of candour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64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DFD2F-71F7-0F4B-BE4D-F6D6F3FBE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to the court for pre-action/permission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20345-3FA7-754D-B7BF-80E2C8048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if written requests to defendant not acceded to</a:t>
            </a:r>
          </a:p>
          <a:p>
            <a:r>
              <a:rPr lang="en-US" dirty="0"/>
              <a:t>Where disclosure needed to properly plead/mount arguable case</a:t>
            </a:r>
          </a:p>
          <a:p>
            <a:r>
              <a:rPr lang="en-US" dirty="0"/>
              <a:t>May be more appropriate in some types of challenges than others e.g. systems/proportionality challenge: </a:t>
            </a:r>
            <a:r>
              <a:rPr lang="en-US" i="1" dirty="0"/>
              <a:t>National Association of Probation Officers v SSJ </a:t>
            </a:r>
            <a:r>
              <a:rPr lang="en-US" dirty="0"/>
              <a:t>[2014] EWHC 4349 (Admin)</a:t>
            </a:r>
          </a:p>
        </p:txBody>
      </p:sp>
    </p:spTree>
    <p:extLst>
      <p:ext uri="{BB962C8B-B14F-4D97-AF65-F5344CB8AC3E}">
        <p14:creationId xmlns:p14="http://schemas.microsoft.com/office/powerpoint/2010/main" val="337253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8750F-599C-5A43-8C18-9D23EA24D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18/31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3C78E-E122-1746-B36F-4CB55F6A9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Part 18</a:t>
            </a:r>
            <a:r>
              <a:rPr lang="en-US" dirty="0"/>
              <a:t>: A tool to give effect to the duty of </a:t>
            </a:r>
            <a:r>
              <a:rPr lang="en-US" dirty="0" err="1"/>
              <a:t>candour</a:t>
            </a:r>
            <a:r>
              <a:rPr lang="en-US" dirty="0"/>
              <a:t> – </a:t>
            </a:r>
            <a:r>
              <a:rPr lang="en-US" i="1" dirty="0"/>
              <a:t>KBL </a:t>
            </a:r>
            <a:r>
              <a:rPr lang="en-US" dirty="0"/>
              <a:t>[2022] EWHC 1545 (Admin); </a:t>
            </a:r>
            <a:r>
              <a:rPr lang="en-US" i="1" dirty="0"/>
              <a:t>JZ </a:t>
            </a:r>
            <a:r>
              <a:rPr lang="en-US" dirty="0"/>
              <a:t>[2022] EWHC 1708 (Admin)</a:t>
            </a:r>
          </a:p>
          <a:p>
            <a:pPr algn="just"/>
            <a:r>
              <a:rPr lang="en-US" dirty="0"/>
              <a:t>Must be pursued by way of written request to D first, before court application: PD 18 paragraph 1.1</a:t>
            </a:r>
          </a:p>
          <a:p>
            <a:pPr algn="just"/>
            <a:r>
              <a:rPr lang="en-US" b="1" dirty="0"/>
              <a:t>Part 31</a:t>
            </a:r>
            <a:r>
              <a:rPr lang="en-US" dirty="0"/>
              <a:t>: Unlikely to be granted unless can be shown D would otherwise breach duty of </a:t>
            </a:r>
            <a:r>
              <a:rPr lang="en-US" dirty="0" err="1"/>
              <a:t>candour</a:t>
            </a:r>
            <a:r>
              <a:rPr lang="en-US" dirty="0"/>
              <a:t> (</a:t>
            </a:r>
            <a:r>
              <a:rPr lang="en-US" i="1" dirty="0"/>
              <a:t>Gardner</a:t>
            </a:r>
            <a:r>
              <a:rPr lang="en-US" dirty="0"/>
              <a:t> [2021] EWHC 2422 (Admin), </a:t>
            </a:r>
            <a:r>
              <a:rPr lang="en-SG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§</a:t>
            </a:r>
            <a:r>
              <a:rPr lang="en-US" dirty="0"/>
              <a:t>23)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9193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CAD16-5D87-D943-99A9-8E9C02704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of </a:t>
            </a:r>
            <a:r>
              <a:rPr lang="en-US" dirty="0" err="1"/>
              <a:t>candour</a:t>
            </a:r>
            <a:r>
              <a:rPr lang="en-US" dirty="0"/>
              <a:t> as a ground of review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AF453-484E-B349-810F-4234D213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facet of procedural fairness</a:t>
            </a:r>
          </a:p>
          <a:p>
            <a:r>
              <a:rPr lang="en-US" dirty="0"/>
              <a:t>Breach of duty bears on decision challenged: </a:t>
            </a:r>
            <a:r>
              <a:rPr lang="en-US" i="1" dirty="0"/>
              <a:t>AG v SSHD</a:t>
            </a:r>
            <a:r>
              <a:rPr lang="en-US" dirty="0"/>
              <a:t> [2015] EWHC 1309 (Admin)</a:t>
            </a:r>
          </a:p>
          <a:p>
            <a:r>
              <a:rPr lang="en-US" dirty="0"/>
              <a:t>Breach of duty serious enough to attract adverse inferences: </a:t>
            </a:r>
            <a:r>
              <a:rPr lang="en-US" i="1" dirty="0"/>
              <a:t>Roche v SS Health </a:t>
            </a:r>
            <a:r>
              <a:rPr lang="en-US" dirty="0"/>
              <a:t>[2015] EWCA Civ 1311, [2016] 4 WLR 46</a:t>
            </a:r>
          </a:p>
        </p:txBody>
      </p:sp>
    </p:spTree>
    <p:extLst>
      <p:ext uri="{BB962C8B-B14F-4D97-AF65-F5344CB8AC3E}">
        <p14:creationId xmlns:p14="http://schemas.microsoft.com/office/powerpoint/2010/main" val="713036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2ACE1B8981554C8C9C3E77AF6D6282" ma:contentTypeVersion="12" ma:contentTypeDescription="Create a new document." ma:contentTypeScope="" ma:versionID="ec43ebb10d2621212cd112e140766bbd">
  <xsd:schema xmlns:xsd="http://www.w3.org/2001/XMLSchema" xmlns:xs="http://www.w3.org/2001/XMLSchema" xmlns:p="http://schemas.microsoft.com/office/2006/metadata/properties" xmlns:ns1="http://schemas.microsoft.com/sharepoint/v3" xmlns:ns2="f155a369-30d5-4eb1-ac05-464e613800ee" xmlns:ns3="301e856f-4f14-4cb4-bab6-f192e0a474a1" targetNamespace="http://schemas.microsoft.com/office/2006/metadata/properties" ma:root="true" ma:fieldsID="2f423129ba2f194d66874565f697a8d8" ns1:_="" ns2:_="" ns3:_="">
    <xsd:import namespace="http://schemas.microsoft.com/sharepoint/v3"/>
    <xsd:import namespace="f155a369-30d5-4eb1-ac05-464e613800ee"/>
    <xsd:import namespace="301e856f-4f14-4cb4-bab6-f192e0a474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DocumentSetDescription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10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5a369-30d5-4eb1-ac05-464e613800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4e5a3e9-c3e2-4c28-a279-a20843546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e856f-4f14-4cb4-bab6-f192e0a474a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c1cbfa6-00dd-4a7c-a8ac-8824ee105fe9}" ma:internalName="TaxCatchAll" ma:showField="CatchAllData" ma:web="301e856f-4f14-4cb4-bab6-f192e0a474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55a369-30d5-4eb1-ac05-464e613800ee">
      <Terms xmlns="http://schemas.microsoft.com/office/infopath/2007/PartnerControls"/>
    </lcf76f155ced4ddcb4097134ff3c332f>
    <DocumentSetDescription xmlns="http://schemas.microsoft.com/sharepoint/v3" xsi:nil="true"/>
    <TaxCatchAll xmlns="301e856f-4f14-4cb4-bab6-f192e0a474a1" xsi:nil="true"/>
  </documentManagement>
</p:properties>
</file>

<file path=customXml/itemProps1.xml><?xml version="1.0" encoding="utf-8"?>
<ds:datastoreItem xmlns:ds="http://schemas.openxmlformats.org/officeDocument/2006/customXml" ds:itemID="{90133A2F-ACD9-4CD7-9416-08DD04881BDB}"/>
</file>

<file path=customXml/itemProps2.xml><?xml version="1.0" encoding="utf-8"?>
<ds:datastoreItem xmlns:ds="http://schemas.openxmlformats.org/officeDocument/2006/customXml" ds:itemID="{06D3E122-6934-41F8-8EDE-A59BABD6C324}"/>
</file>

<file path=customXml/itemProps3.xml><?xml version="1.0" encoding="utf-8"?>
<ds:datastoreItem xmlns:ds="http://schemas.openxmlformats.org/officeDocument/2006/customXml" ds:itemID="{7DA1BEED-7430-48DD-B056-B0ACB5707A87}"/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264</Words>
  <Application>Microsoft Macintosh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    Using the duty of candour as a judicial review caseworker Gabriel Tan Wilson Solicitors LLP  </vt:lpstr>
      <vt:lpstr>Requesting pre-action disclosure</vt:lpstr>
      <vt:lpstr>Applications to the court for pre-action/permission disclosure</vt:lpstr>
      <vt:lpstr>Part 18/31 applications</vt:lpstr>
      <vt:lpstr>Duty of candour as a ground of review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 Tan</dc:creator>
  <cp:lastModifiedBy>Gabriel Tan</cp:lastModifiedBy>
  <cp:revision>13</cp:revision>
  <dcterms:created xsi:type="dcterms:W3CDTF">2023-02-14T07:48:13Z</dcterms:created>
  <dcterms:modified xsi:type="dcterms:W3CDTF">2023-02-24T18:52:26Z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0x010100712ACE1B8981554C8C9C3E77AF6D6282</vt:lpwstr>
  </property>
</Properties>
</file>