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20"/>
  </p:notesMasterIdLst>
  <p:sldIdLst>
    <p:sldId id="285" r:id="rId2"/>
    <p:sldId id="257" r:id="rId3"/>
    <p:sldId id="286" r:id="rId4"/>
    <p:sldId id="269" r:id="rId5"/>
    <p:sldId id="270" r:id="rId6"/>
    <p:sldId id="271" r:id="rId7"/>
    <p:sldId id="272" r:id="rId8"/>
    <p:sldId id="273" r:id="rId9"/>
    <p:sldId id="274" r:id="rId10"/>
    <p:sldId id="287" r:id="rId11"/>
    <p:sldId id="278" r:id="rId12"/>
    <p:sldId id="279" r:id="rId13"/>
    <p:sldId id="280" r:id="rId14"/>
    <p:sldId id="281" r:id="rId15"/>
    <p:sldId id="282" r:id="rId16"/>
    <p:sldId id="283" r:id="rId17"/>
    <p:sldId id="276" r:id="rId18"/>
    <p:sldId id="284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79">
          <p15:clr>
            <a:srgbClr val="A4A3A4"/>
          </p15:clr>
        </p15:guide>
        <p15:guide id="2" pos="2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B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1979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54869B-F9D0-46AE-86CE-3B0EE570CBDA}" type="datetime1">
              <a:rPr lang="en-US"/>
              <a:pPr/>
              <a:t>2/2/2022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27B22C-590A-4423-8067-9953869AC4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74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 the critical question is when would a failure to have legal aid be a breach</a:t>
            </a:r>
            <a:r>
              <a:rPr lang="en-GB" baseline="0" dirty="0" smtClean="0"/>
              <a:t> of an individual’s human rights?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27B22C-590A-4423-8067-9953869AC48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99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Old news – but the principles are still relevant when making ECF applications, and the judgment as a whole is worth reading!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27B22C-590A-4423-8067-9953869AC48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48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Backdating</a:t>
            </a:r>
            <a:r>
              <a:rPr lang="en-GB" baseline="0" dirty="0" smtClean="0"/>
              <a:t> – less risk in immigration than in other cases – 75% success rate.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27B22C-590A-4423-8067-9953869AC48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92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27B22C-590A-4423-8067-9953869AC48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54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3CE-A380-4016-8D64-5711CACF8152}" type="datetimeFigureOut">
              <a:rPr lang="en-GB" smtClean="0"/>
              <a:pPr/>
              <a:t>02/02/2022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1D89E-C6F3-44F3-A001-0C27DD2188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67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LS-Generic-PPT-Heade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60350"/>
            <a:ext cx="6999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457200" y="1600200"/>
            <a:ext cx="4042792" cy="43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66BC29"/>
              </a:buClr>
              <a:buFont typeface="Trebuchet MS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buClr>
                <a:srgbClr val="66BC29"/>
              </a:buClr>
              <a:buFont typeface="Arial" pitchFamily="34" charset="0"/>
              <a:buChar char="•"/>
              <a:defRPr sz="2000" baseline="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1"/>
            <a:r>
              <a:rPr lang="en-US" dirty="0" smtClean="0"/>
              <a:t>  Click to edit Master text styles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12" name="Rectangle 3"/>
          <p:cNvSpPr>
            <a:spLocks noGrp="1" noChangeArrowheads="1"/>
          </p:cNvSpPr>
          <p:nvPr>
            <p:ph idx="10" hasCustomPrompt="1"/>
          </p:nvPr>
        </p:nvSpPr>
        <p:spPr bwMode="auto">
          <a:xfrm>
            <a:off x="4644008" y="1628800"/>
            <a:ext cx="404279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66BC29"/>
              </a:buClr>
              <a:buFont typeface="Trebuchet MS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buClr>
                <a:srgbClr val="66BC29"/>
              </a:buClr>
              <a:buFont typeface="Arial" pitchFamily="34" charset="0"/>
              <a:buChar char="•"/>
              <a:defRPr sz="2000" baseline="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1"/>
            <a:r>
              <a:rPr lang="en-US" dirty="0" smtClean="0"/>
              <a:t>  Click to edit Master text styles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023416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60350"/>
            <a:ext cx="6999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323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3CE-A380-4016-8D64-5711CACF8152}" type="datetimeFigureOut">
              <a:rPr lang="en-GB" smtClean="0"/>
              <a:pPr/>
              <a:t>02/02/2022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1D89E-C6F3-44F3-A001-0C27DD2188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3CE-A380-4016-8D64-5711CACF8152}" type="datetimeFigureOut">
              <a:rPr lang="en-GB" smtClean="0"/>
              <a:pPr/>
              <a:t>02/02/2022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1D89E-C6F3-44F3-A001-0C27DD2188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3CE-A380-4016-8D64-5711CACF8152}" type="datetimeFigureOut">
              <a:rPr lang="en-GB" smtClean="0"/>
              <a:pPr/>
              <a:t>02/02/2022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1D89E-C6F3-44F3-A001-0C27DD2188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3CE-A380-4016-8D64-5711CACF8152}" type="datetimeFigureOut">
              <a:rPr lang="en-GB" smtClean="0"/>
              <a:pPr/>
              <a:t>02/02/2022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1D89E-C6F3-44F3-A001-0C27DD2188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3CE-A380-4016-8D64-5711CACF8152}" type="datetimeFigureOut">
              <a:rPr lang="en-GB" smtClean="0"/>
              <a:pPr/>
              <a:t>02/02/2022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1D89E-C6F3-44F3-A001-0C27DD2188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3CE-A380-4016-8D64-5711CACF8152}" type="datetimeFigureOut">
              <a:rPr lang="en-GB" smtClean="0"/>
              <a:pPr/>
              <a:t>02/02/2022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1D89E-C6F3-44F3-A001-0C27DD2188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5E3CE-A380-4016-8D64-5711CACF8152}" type="datetimeFigureOut">
              <a:rPr lang="en-GB" smtClean="0"/>
              <a:pPr/>
              <a:t>02/02/2022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1D89E-C6F3-44F3-A001-0C27DD2188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60350"/>
            <a:ext cx="6999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48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5E3CE-A380-4016-8D64-5711CACF8152}" type="datetimeFigureOut">
              <a:rPr lang="en-GB" smtClean="0"/>
              <a:pPr/>
              <a:t>02/02/2022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1D89E-C6F3-44F3-A001-0C27DD21880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5" r:id="rId4"/>
    <p:sldLayoutId id="2147483686" r:id="rId5"/>
    <p:sldLayoutId id="2147483687" r:id="rId6"/>
    <p:sldLayoutId id="2147483688" r:id="rId7"/>
    <p:sldLayoutId id="2147483691" r:id="rId8"/>
    <p:sldLayoutId id="2147483693" r:id="rId9"/>
    <p:sldLayoutId id="2147483694" r:id="rId10"/>
    <p:sldLayoutId id="2147483676" r:id="rId11"/>
    <p:sldLayoutId id="2147483712" r:id="rId12"/>
    <p:sldLayoutId id="214748371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uploads/system/uploads/attachment_data/file/477317/legal-aid-chancellor-non-inquests.pdf" TargetMode="External"/><Relationship Id="rId2" Type="http://schemas.openxmlformats.org/officeDocument/2006/relationships/hyperlink" Target="https://assets.publishing.service.gov.uk/government/uploads/system/uploads/attachment_data/file/879163/CIVECF1_form_fillable.pdf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publiclawproject.org.uk/wp-content/uploads/2018/07/PLP-ECF-Immigration-Guide.pdf" TargetMode="External"/><Relationship Id="rId4" Type="http://schemas.openxmlformats.org/officeDocument/2006/relationships/hyperlink" Target="https://assets.publishing.service.gov.uk/government/uploads/system/uploads/attachment_data/file/879071/ECF_Provider_Pack_March_2020_Amendments__002_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908720"/>
            <a:ext cx="6999288" cy="4896544"/>
          </a:xfrm>
        </p:spPr>
        <p:txBody>
          <a:bodyPr>
            <a:normAutofit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How to get Exceptional Case Funding in immigration cases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1800" dirty="0" smtClean="0"/>
              <a:t>Siobhan Foulner</a:t>
            </a:r>
            <a:br>
              <a:rPr lang="en-GB" sz="1800" dirty="0" smtClean="0"/>
            </a:br>
            <a:r>
              <a:rPr lang="en-GB" sz="1800" dirty="0" smtClean="0"/>
              <a:t>Solicitor</a:t>
            </a:r>
            <a:br>
              <a:rPr lang="en-GB" sz="1800" dirty="0" smtClean="0"/>
            </a:br>
            <a:r>
              <a:rPr lang="en-GB" sz="1800" dirty="0" smtClean="0"/>
              <a:t>Wilson Solicitors LLP</a:t>
            </a:r>
            <a:br>
              <a:rPr lang="en-GB" sz="1800" dirty="0" smtClean="0"/>
            </a:br>
            <a:endParaRPr lang="en-GB" sz="1800" dirty="0"/>
          </a:p>
        </p:txBody>
      </p:sp>
      <p:sp>
        <p:nvSpPr>
          <p:cNvPr id="4" name="Rectangle 3"/>
          <p:cNvSpPr/>
          <p:nvPr/>
        </p:nvSpPr>
        <p:spPr>
          <a:xfrm>
            <a:off x="683568" y="724054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4800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5805264"/>
            <a:ext cx="31348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Content by Katy Watts – Solicitor at Liberty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7205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Applying the ECF criteria</a:t>
            </a:r>
            <a:endParaRPr lang="en-GB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2400" u="sng" dirty="0" smtClean="0"/>
          </a:p>
          <a:p>
            <a:pPr marL="0" indent="0">
              <a:buNone/>
            </a:pPr>
            <a:r>
              <a:rPr lang="en-GB" sz="2400" u="sng" dirty="0" smtClean="0"/>
              <a:t>Importance</a:t>
            </a:r>
            <a:r>
              <a:rPr lang="en-GB" sz="2400" dirty="0" smtClean="0"/>
              <a:t>: will almost always be met in immigration cases where the applicant’s right to remain or enter the UK is at stake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u="sng" dirty="0" smtClean="0"/>
              <a:t>Complexity</a:t>
            </a:r>
            <a:r>
              <a:rPr lang="en-GB" sz="2400" dirty="0" smtClean="0"/>
              <a:t>: the LAA increasingly accept that immigration cases are complex, even at application stage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u="sng" dirty="0" smtClean="0"/>
              <a:t>Ability:</a:t>
            </a:r>
            <a:r>
              <a:rPr lang="en-GB" sz="2400" dirty="0" smtClean="0"/>
              <a:t> all the following may be evidence of an applicant’s inability to effectively engage - physical and mental health, level of education, ability to communicate in English, emotive issues, precarious living situation</a:t>
            </a:r>
            <a:endParaRPr lang="en-GB" sz="2400" u="sng" dirty="0" smtClean="0"/>
          </a:p>
        </p:txBody>
      </p:sp>
      <p:sp>
        <p:nvSpPr>
          <p:cNvPr id="3" name="Rectangle 2"/>
          <p:cNvSpPr/>
          <p:nvPr/>
        </p:nvSpPr>
        <p:spPr>
          <a:xfrm>
            <a:off x="7164288" y="6124059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65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Practicalities – Form ECF1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Urgency – Provider Pack states that urgent applications will be considered within ten working days</a:t>
            </a:r>
          </a:p>
          <a:p>
            <a:r>
              <a:rPr lang="en-GB" dirty="0" smtClean="0"/>
              <a:t>Consider requesting an adjournment in very urgent cases</a:t>
            </a:r>
          </a:p>
          <a:p>
            <a:r>
              <a:rPr lang="en-GB" dirty="0" smtClean="0"/>
              <a:t>ECF can be backdated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2050" name="Picture 2" descr="\\PLP-SRV04\Users Drive\Casework\ECF\5. Training\Webinar\ecf1-version-4-april-2017_Page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3"/>
            <a:ext cx="345638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452320" y="5941497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88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Practicalities – Form ECF1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0074"/>
            <a:ext cx="4038600" cy="45259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u="sng" dirty="0" smtClean="0"/>
              <a:t>Individual case contracts</a:t>
            </a:r>
          </a:p>
          <a:p>
            <a:r>
              <a:rPr lang="en-GB" dirty="0" smtClean="0"/>
              <a:t>Effective administration of justice test must be met</a:t>
            </a:r>
          </a:p>
          <a:p>
            <a:r>
              <a:rPr lang="en-GB" dirty="0" smtClean="0"/>
              <a:t>R31(5) Civil Legal Aid (Procedure) Regulations 2012</a:t>
            </a:r>
            <a:endParaRPr lang="en-GB" dirty="0"/>
          </a:p>
        </p:txBody>
      </p:sp>
      <p:pic>
        <p:nvPicPr>
          <p:cNvPr id="3074" name="Picture 2" descr="\\PLP-SRV04\Users Drive\Casework\ECF\5. Training\Webinar\ecf1-version-4-april-2017_Page_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92" y="1486917"/>
            <a:ext cx="4029308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380312" y="6011371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95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Practicalities – Form ECF1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smtClean="0"/>
              <a:t>“ECF for ECF”</a:t>
            </a:r>
          </a:p>
          <a:p>
            <a:pPr marL="0" indent="0">
              <a:buNone/>
            </a:pPr>
            <a:endParaRPr lang="en-GB" u="sng" dirty="0" smtClean="0"/>
          </a:p>
          <a:p>
            <a:r>
              <a:rPr lang="en-GB" sz="1800" dirty="0" smtClean="0"/>
              <a:t>Legal Help is available where investigative work is necessary to determine whether ECF is required</a:t>
            </a:r>
          </a:p>
          <a:p>
            <a:r>
              <a:rPr lang="en-GB" sz="1800" dirty="0" smtClean="0"/>
              <a:t>Possible to claim disbursements under a Legal Help for ECF matter, </a:t>
            </a:r>
          </a:p>
        </p:txBody>
      </p:sp>
      <p:pic>
        <p:nvPicPr>
          <p:cNvPr id="4098" name="Picture 2" descr="\\PLP-SRV04\Users Drive\Casework\ECF\5. Training\Webinar\ecf1-version-4-april-2017_Page_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28875"/>
            <a:ext cx="3922230" cy="468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7308304" y="5939393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31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Practicalities – Form ECF1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GB" sz="1800" dirty="0" smtClean="0"/>
          </a:p>
        </p:txBody>
      </p:sp>
      <p:pic>
        <p:nvPicPr>
          <p:cNvPr id="5122" name="Picture 2" descr="\\PLP-SRV04\Users Drive\Casework\ECF\5. Training\Webinar\ecf1-version-4-april-2017_Page_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3672408" cy="4884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\\PLP-SRV04\Users Drive\Casework\ECF\5. Training\Webinar\ecf1-version-4-april-2017_Page_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340768"/>
            <a:ext cx="3600400" cy="504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68344" y="6324243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8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Practicalities - forms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Providers must submit the relevant means and merits forms for the category of case and level of service applied for</a:t>
            </a:r>
          </a:p>
          <a:p>
            <a:r>
              <a:rPr lang="en-GB" dirty="0" smtClean="0"/>
              <a:t>On </a:t>
            </a:r>
            <a:r>
              <a:rPr lang="en-GB" dirty="0" smtClean="0"/>
              <a:t>referral to a provider, the provider </a:t>
            </a:r>
            <a:r>
              <a:rPr lang="en-GB" dirty="0" smtClean="0"/>
              <a:t>must:</a:t>
            </a:r>
          </a:p>
          <a:p>
            <a:pPr lvl="1"/>
            <a:r>
              <a:rPr lang="en-GB" dirty="0" smtClean="0"/>
              <a:t> </a:t>
            </a:r>
            <a:r>
              <a:rPr lang="en-GB" dirty="0" smtClean="0"/>
              <a:t>submit any new information that is relevant to the grant of </a:t>
            </a:r>
            <a:r>
              <a:rPr lang="en-GB" dirty="0" smtClean="0"/>
              <a:t>funding – in practice the provider should carry out their own means assessment</a:t>
            </a:r>
            <a:endParaRPr lang="en-GB" dirty="0"/>
          </a:p>
          <a:p>
            <a:pPr lvl="1"/>
            <a:r>
              <a:rPr lang="en-US" dirty="0"/>
              <a:t>complete and sign/date the </a:t>
            </a:r>
            <a:r>
              <a:rPr lang="en-US" dirty="0" smtClean="0"/>
              <a:t>CW1/CW2 </a:t>
            </a:r>
            <a:r>
              <a:rPr lang="en-US" dirty="0"/>
              <a:t>form, complete and sign/date the CIVECF1 form, then send a copy of these forms to the </a:t>
            </a:r>
            <a:r>
              <a:rPr lang="en-US" dirty="0" smtClean="0"/>
              <a:t>ECF Team</a:t>
            </a:r>
            <a:r>
              <a:rPr lang="en-US" dirty="0"/>
              <a:t>, together with a copy of </a:t>
            </a:r>
            <a:r>
              <a:rPr lang="en-US" dirty="0" smtClean="0"/>
              <a:t>the determination </a:t>
            </a:r>
            <a:r>
              <a:rPr lang="en-US" dirty="0"/>
              <a:t>letter</a:t>
            </a:r>
            <a:endParaRPr lang="en-GB" dirty="0" smtClean="0"/>
          </a:p>
        </p:txBody>
      </p:sp>
      <p:sp>
        <p:nvSpPr>
          <p:cNvPr id="5" name="Rectangle 4"/>
          <p:cNvSpPr/>
          <p:nvPr/>
        </p:nvSpPr>
        <p:spPr>
          <a:xfrm>
            <a:off x="7452320" y="6021288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62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to do if you application is refused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en-GB" dirty="0" smtClean="0"/>
              <a:t>Applicants can apply to the LAA within 14 days  for an internal review of a refusal to grant ECF</a:t>
            </a:r>
          </a:p>
          <a:p>
            <a:r>
              <a:rPr lang="en-GB" dirty="0" smtClean="0"/>
              <a:t>Use form APP9E, which should be supplied with any refusal</a:t>
            </a:r>
          </a:p>
          <a:p>
            <a:r>
              <a:rPr lang="en-GB" dirty="0" smtClean="0"/>
              <a:t>LAA aims to process applications for internal review within 10 working days</a:t>
            </a:r>
          </a:p>
          <a:p>
            <a:r>
              <a:rPr lang="en-GB" dirty="0" smtClean="0"/>
              <a:t>No further right of review; a refusal to grant ECF on internal review can only be challenged by judicial review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7164288" y="6124059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60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60350"/>
            <a:ext cx="6999288" cy="1512466"/>
          </a:xfrm>
        </p:spPr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Further resources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16113"/>
            <a:ext cx="8229600" cy="4321175"/>
          </a:xfrm>
        </p:spPr>
        <p:txBody>
          <a:bodyPr/>
          <a:lstStyle/>
          <a:p>
            <a:r>
              <a:rPr lang="en-GB" sz="1800" dirty="0">
                <a:latin typeface="Cambria-Italic"/>
                <a:cs typeface="Arial" pitchFamily="34" charset="0"/>
              </a:rPr>
              <a:t>Form </a:t>
            </a:r>
            <a:r>
              <a:rPr lang="en-GB" sz="1800" dirty="0" smtClean="0">
                <a:latin typeface="Cambria-Italic"/>
                <a:cs typeface="Arial" pitchFamily="34" charset="0"/>
              </a:rPr>
              <a:t>ECF1: </a:t>
            </a:r>
            <a:r>
              <a:rPr lang="en-GB" sz="1800" dirty="0" smtClean="0">
                <a:latin typeface="Cambria-Italic"/>
                <a:cs typeface="Arial" pitchFamily="34" charset="0"/>
                <a:hlinkClick r:id="rId2"/>
              </a:rPr>
              <a:t>https</a:t>
            </a:r>
            <a:r>
              <a:rPr lang="en-GB" sz="1800" dirty="0">
                <a:latin typeface="Cambria-Italic"/>
                <a:cs typeface="Arial" pitchFamily="34" charset="0"/>
                <a:hlinkClick r:id="rId2"/>
              </a:rPr>
              <a:t>://</a:t>
            </a:r>
            <a:r>
              <a:rPr lang="en-GB" sz="1800" dirty="0" smtClean="0">
                <a:latin typeface="Cambria-Italic"/>
                <a:cs typeface="Arial" pitchFamily="34" charset="0"/>
                <a:hlinkClick r:id="rId2"/>
              </a:rPr>
              <a:t>assets.publishing.service.gov.uk/government/uploads/system/uploads/attachment_data/file/879163/CIVECF1_form_fillable.pdf</a:t>
            </a:r>
            <a:r>
              <a:rPr lang="en-GB" sz="1800" dirty="0" smtClean="0">
                <a:latin typeface="Cambria-Italic"/>
                <a:cs typeface="Arial" pitchFamily="34" charset="0"/>
              </a:rPr>
              <a:t> </a:t>
            </a:r>
            <a:endParaRPr lang="en-GB" sz="1800" dirty="0">
              <a:latin typeface="Cambria-Italic"/>
              <a:cs typeface="Arial" pitchFamily="34" charset="0"/>
            </a:endParaRPr>
          </a:p>
          <a:p>
            <a:r>
              <a:rPr lang="en-GB" sz="1800" dirty="0" smtClean="0">
                <a:latin typeface="Cambria-Italic"/>
                <a:cs typeface="Arial" pitchFamily="34" charset="0"/>
              </a:rPr>
              <a:t>Lord </a:t>
            </a:r>
            <a:r>
              <a:rPr lang="en-GB" sz="1800" dirty="0">
                <a:latin typeface="Cambria-Italic"/>
                <a:cs typeface="Arial" pitchFamily="34" charset="0"/>
              </a:rPr>
              <a:t>Chancellor’s Guidance: </a:t>
            </a:r>
            <a:r>
              <a:rPr lang="en-GB" sz="1800" dirty="0">
                <a:latin typeface="Cambria-Italic"/>
                <a:cs typeface="Arial" pitchFamily="34" charset="0"/>
                <a:hlinkClick r:id="rId3"/>
              </a:rPr>
              <a:t>https://</a:t>
            </a:r>
            <a:r>
              <a:rPr lang="en-GB" sz="1800" dirty="0" smtClean="0">
                <a:latin typeface="Cambria-Italic"/>
                <a:cs typeface="Arial" pitchFamily="34" charset="0"/>
                <a:hlinkClick r:id="rId3"/>
              </a:rPr>
              <a:t>www.gov.uk/government/uploads/system/uploads/attachment_data/file/477317/legal-aid-chancellor-non-inquests.pdf</a:t>
            </a:r>
            <a:endParaRPr lang="en-GB" sz="1800" dirty="0" smtClean="0">
              <a:latin typeface="Cambria-Italic"/>
              <a:cs typeface="Arial" pitchFamily="34" charset="0"/>
            </a:endParaRPr>
          </a:p>
          <a:p>
            <a:r>
              <a:rPr lang="en-GB" sz="1800" dirty="0">
                <a:latin typeface="Cambria-Italic"/>
                <a:cs typeface="Arial" pitchFamily="34" charset="0"/>
              </a:rPr>
              <a:t>Provider </a:t>
            </a:r>
            <a:r>
              <a:rPr lang="en-GB" sz="1800" dirty="0" smtClean="0">
                <a:latin typeface="Cambria-Italic"/>
                <a:cs typeface="Arial" pitchFamily="34" charset="0"/>
              </a:rPr>
              <a:t>Information Pack: </a:t>
            </a:r>
            <a:r>
              <a:rPr lang="en-GB" sz="1800" dirty="0" smtClean="0">
                <a:latin typeface="Cambria-Italic"/>
                <a:cs typeface="Arial" pitchFamily="34" charset="0"/>
                <a:hlinkClick r:id="rId4"/>
              </a:rPr>
              <a:t>https</a:t>
            </a:r>
            <a:r>
              <a:rPr lang="en-GB" sz="1800" dirty="0">
                <a:latin typeface="Cambria-Italic"/>
                <a:cs typeface="Arial" pitchFamily="34" charset="0"/>
                <a:hlinkClick r:id="rId4"/>
              </a:rPr>
              <a:t>://assets.publishing.service.gov.uk/government/uploads/system/uploads/attachment_data/file/879071/ECF_Provider_Pack_March_2020_Amendments__002_.</a:t>
            </a:r>
            <a:r>
              <a:rPr lang="en-GB" sz="1800" dirty="0" smtClean="0">
                <a:latin typeface="Cambria-Italic"/>
                <a:cs typeface="Arial" pitchFamily="34" charset="0"/>
                <a:hlinkClick r:id="rId4"/>
              </a:rPr>
              <a:t>pdf</a:t>
            </a:r>
            <a:r>
              <a:rPr lang="en-GB" sz="1800" dirty="0" smtClean="0">
                <a:latin typeface="Cambria-Italic"/>
                <a:cs typeface="Arial" pitchFamily="34" charset="0"/>
              </a:rPr>
              <a:t> </a:t>
            </a:r>
            <a:endParaRPr lang="en-GB" sz="1800" dirty="0">
              <a:latin typeface="Cambria-Italic"/>
              <a:cs typeface="Arial" pitchFamily="34" charset="0"/>
            </a:endParaRPr>
          </a:p>
          <a:p>
            <a:r>
              <a:rPr lang="en-GB" sz="1800" dirty="0" smtClean="0">
                <a:latin typeface="Cambria-Italic"/>
                <a:cs typeface="Arial" pitchFamily="34" charset="0"/>
              </a:rPr>
              <a:t>PLP guide to accessing ECF </a:t>
            </a:r>
            <a:r>
              <a:rPr lang="en-GB" sz="1800" dirty="0">
                <a:latin typeface="Cambria-Italic"/>
                <a:cs typeface="Arial" pitchFamily="34" charset="0"/>
              </a:rPr>
              <a:t>in </a:t>
            </a:r>
            <a:r>
              <a:rPr lang="en-GB" sz="1800" dirty="0" smtClean="0">
                <a:latin typeface="Cambria-Italic"/>
                <a:cs typeface="Arial" pitchFamily="34" charset="0"/>
              </a:rPr>
              <a:t>immigration </a:t>
            </a:r>
            <a:r>
              <a:rPr lang="en-GB" sz="1800" dirty="0">
                <a:latin typeface="Cambria-Italic"/>
                <a:cs typeface="Arial" pitchFamily="34" charset="0"/>
              </a:rPr>
              <a:t>cases: </a:t>
            </a:r>
            <a:r>
              <a:rPr lang="en-GB" sz="1800" dirty="0">
                <a:latin typeface="Cambria-Italic"/>
                <a:cs typeface="Arial" pitchFamily="34" charset="0"/>
                <a:hlinkClick r:id="rId5"/>
              </a:rPr>
              <a:t>https://</a:t>
            </a:r>
            <a:r>
              <a:rPr lang="en-GB" sz="1800" dirty="0" smtClean="0">
                <a:latin typeface="Cambria-Italic"/>
                <a:cs typeface="Arial" pitchFamily="34" charset="0"/>
                <a:hlinkClick r:id="rId5"/>
              </a:rPr>
              <a:t>publiclawproject.org.uk/wp-content/uploads/2018/07/PLP-ECF-Immigration-Guide.pdf</a:t>
            </a:r>
            <a:r>
              <a:rPr lang="en-GB" sz="1800" dirty="0" smtClean="0">
                <a:latin typeface="Cambria-Italic"/>
                <a:cs typeface="Arial" pitchFamily="34" charset="0"/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7236296" y="5986980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51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pPr marL="0" indent="0" algn="ctr">
              <a:buNone/>
            </a:pPr>
            <a:endParaRPr lang="en-GB" sz="3600" dirty="0" smtClean="0"/>
          </a:p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 smtClean="0"/>
              <a:t>ANY QUESTIONS?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7380312" y="5949954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71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999288" cy="1143000"/>
          </a:xfrm>
        </p:spPr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Background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916832"/>
            <a:ext cx="7258000" cy="39607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Legal Aid, Sentencing and Punishment of Offenders Act 2012 (LASPO)</a:t>
            </a:r>
          </a:p>
          <a:p>
            <a:pPr marL="0" indent="0">
              <a:buNone/>
            </a:pPr>
            <a:endParaRPr lang="en-GB" sz="1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1800" i="1" dirty="0">
                <a:latin typeface="Arial" panose="020B0604020202020204" pitchFamily="34" charset="0"/>
                <a:cs typeface="Arial" panose="020B0604020202020204" pitchFamily="34" charset="0"/>
              </a:rPr>
              <a:t>The exceptional funding scheme will ensure that legal aid will </a:t>
            </a:r>
            <a:r>
              <a:rPr lang="en-GB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be available </a:t>
            </a:r>
            <a:r>
              <a:rPr lang="en-GB" sz="1800" i="1" dirty="0">
                <a:latin typeface="Arial" panose="020B0604020202020204" pitchFamily="34" charset="0"/>
                <a:cs typeface="Arial" panose="020B0604020202020204" pitchFamily="34" charset="0"/>
              </a:rPr>
              <a:t>where required—those cases in which people genuinely </a:t>
            </a:r>
            <a:r>
              <a:rPr lang="en-GB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could not </a:t>
            </a:r>
            <a:r>
              <a:rPr lang="en-GB" sz="1800" i="1" dirty="0">
                <a:latin typeface="Arial" panose="020B0604020202020204" pitchFamily="34" charset="0"/>
                <a:cs typeface="Arial" panose="020B0604020202020204" pitchFamily="34" charset="0"/>
              </a:rPr>
              <a:t>manage by themselves, and in which a failure to provide legal </a:t>
            </a:r>
            <a:r>
              <a:rPr lang="en-GB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aid would </a:t>
            </a:r>
            <a:r>
              <a:rPr lang="en-GB" sz="1800" i="1" dirty="0">
                <a:latin typeface="Arial" panose="020B0604020202020204" pitchFamily="34" charset="0"/>
                <a:cs typeface="Arial" panose="020B0604020202020204" pitchFamily="34" charset="0"/>
              </a:rPr>
              <a:t>be likely to breach an individual’s right to legal aid under </a:t>
            </a:r>
            <a:r>
              <a:rPr lang="en-GB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the Human </a:t>
            </a:r>
            <a:r>
              <a:rPr lang="en-GB" sz="1800" i="1" dirty="0">
                <a:latin typeface="Arial" panose="020B0604020202020204" pitchFamily="34" charset="0"/>
                <a:cs typeface="Arial" panose="020B0604020202020204" pitchFamily="34" charset="0"/>
              </a:rPr>
              <a:t>Rights Act 1998 or EU law.” </a:t>
            </a:r>
            <a:endParaRPr lang="en-GB" sz="1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Commons Committee, 8th sitting,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6 September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2011, Column 349)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36296" y="5892333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6999288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In-scope immigration proceedings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2204864"/>
            <a:ext cx="6984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itchFamily="34" charset="0"/>
                <a:cs typeface="Arial" pitchFamily="34" charset="0"/>
              </a:rPr>
              <a:t>Civil legal services funded ‘within scope’ of s9 LASPO are set out in Schedule 1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LASPO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The types of immigration cases left in scope for legal aid are set out in paragraphs 24 – 32A of Schedule 1 LASPO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Broadly – refugee law and other protection claims, victims of domestic violence, victims of trafficking or modern slavery, immigration detention and most immigration judicial review. </a:t>
            </a:r>
          </a:p>
          <a:p>
            <a:endParaRPr lang="en-GB" dirty="0"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36296" y="5949280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22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337443"/>
            <a:ext cx="6999288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Arial" pitchFamily="34" charset="0"/>
                <a:cs typeface="Arial" pitchFamily="34" charset="0"/>
              </a:rPr>
              <a:t>ECF for immigration cases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600200"/>
            <a:ext cx="7474024" cy="4132263"/>
          </a:xfrm>
        </p:spPr>
        <p:txBody>
          <a:bodyPr>
            <a:normAutofit/>
          </a:bodyPr>
          <a:lstStyle/>
          <a:p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Everything which is not within scope of Schedule 1 LASPO is an ‘excluded matter’ and may potentially be funded as an ‘exceptional case’ under s10 LASPO.</a:t>
            </a:r>
          </a:p>
          <a:p>
            <a:endParaRPr lang="en-GB" sz="1800" dirty="0">
              <a:latin typeface="Arial" pitchFamily="34" charset="0"/>
              <a:cs typeface="Arial" pitchFamily="34" charset="0"/>
            </a:endParaRPr>
          </a:p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In immigration cases, this is likely to mean: claims based on Article 8, applications based on EU law, deportation cases, applications for British citizenship and family reunion applications.</a:t>
            </a:r>
          </a:p>
          <a:p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case </a:t>
            </a:r>
            <a:r>
              <a:rPr lang="en-GB" sz="1800" u="sng" dirty="0" smtClean="0">
                <a:latin typeface="Arial" pitchFamily="34" charset="0"/>
                <a:cs typeface="Arial" pitchFamily="34" charset="0"/>
              </a:rPr>
              <a:t>must also </a:t>
            </a:r>
            <a:r>
              <a:rPr lang="en-GB" sz="1800" u="sng" dirty="0">
                <a:latin typeface="Arial" pitchFamily="34" charset="0"/>
                <a:cs typeface="Arial" pitchFamily="34" charset="0"/>
              </a:rPr>
              <a:t>satisfy the same merits, means and any other regulations made </a:t>
            </a:r>
            <a:r>
              <a:rPr lang="en-GB" sz="1800" u="sng" dirty="0" smtClean="0">
                <a:latin typeface="Arial" pitchFamily="34" charset="0"/>
                <a:cs typeface="Arial" pitchFamily="34" charset="0"/>
              </a:rPr>
              <a:t>under LASPO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.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20272" y="5862781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53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230312" y="262491"/>
            <a:ext cx="6999288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Arial" pitchFamily="34" charset="0"/>
                <a:cs typeface="Arial" pitchFamily="34" charset="0"/>
              </a:rPr>
              <a:t>The Statutory Scheme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423216"/>
            <a:ext cx="7474024" cy="4637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i="1" dirty="0" smtClean="0">
                <a:latin typeface="Arial" pitchFamily="34" charset="0"/>
                <a:cs typeface="Arial" pitchFamily="34" charset="0"/>
              </a:rPr>
              <a:t>(1) Civil </a:t>
            </a:r>
            <a:r>
              <a:rPr lang="en-GB" sz="1600" i="1" dirty="0">
                <a:latin typeface="Arial" pitchFamily="34" charset="0"/>
                <a:cs typeface="Arial" pitchFamily="34" charset="0"/>
              </a:rPr>
              <a:t>legal services other than services described in Part 1 </a:t>
            </a:r>
            <a:r>
              <a:rPr lang="en-GB" sz="1600" i="1" dirty="0" smtClean="0">
                <a:latin typeface="Arial" pitchFamily="34" charset="0"/>
                <a:cs typeface="Arial" pitchFamily="34" charset="0"/>
              </a:rPr>
              <a:t>of Schedule </a:t>
            </a:r>
            <a:r>
              <a:rPr lang="en-GB" sz="1600" i="1" dirty="0">
                <a:latin typeface="Arial" pitchFamily="34" charset="0"/>
                <a:cs typeface="Arial" pitchFamily="34" charset="0"/>
              </a:rPr>
              <a:t>1 are to be available to an individual under this Part </a:t>
            </a:r>
            <a:r>
              <a:rPr lang="en-GB" sz="1600" i="1" dirty="0" smtClean="0">
                <a:latin typeface="Arial" pitchFamily="34" charset="0"/>
                <a:cs typeface="Arial" pitchFamily="34" charset="0"/>
              </a:rPr>
              <a:t>if subsection </a:t>
            </a:r>
            <a:r>
              <a:rPr lang="en-GB" sz="1600" i="1" dirty="0">
                <a:latin typeface="Arial" pitchFamily="34" charset="0"/>
                <a:cs typeface="Arial" pitchFamily="34" charset="0"/>
              </a:rPr>
              <a:t>(2) or (4) is satisfied</a:t>
            </a:r>
            <a:r>
              <a:rPr lang="en-GB" sz="16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GB" sz="16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GB" sz="1600" i="1" dirty="0">
                <a:latin typeface="Arial" pitchFamily="34" charset="0"/>
                <a:cs typeface="Arial" pitchFamily="34" charset="0"/>
              </a:rPr>
              <a:t>2) This subsection is satisfied where the Director –</a:t>
            </a:r>
          </a:p>
          <a:p>
            <a:pPr marL="400050" lvl="1" indent="0">
              <a:buNone/>
            </a:pPr>
            <a:r>
              <a:rPr lang="en-GB" sz="1600" i="1" dirty="0">
                <a:latin typeface="Arial" pitchFamily="34" charset="0"/>
                <a:cs typeface="Arial" pitchFamily="34" charset="0"/>
              </a:rPr>
              <a:t>(a) has made an exceptional case determination in relation </a:t>
            </a:r>
            <a:r>
              <a:rPr lang="en-GB" sz="1600" i="1" dirty="0" smtClean="0">
                <a:latin typeface="Arial" pitchFamily="34" charset="0"/>
                <a:cs typeface="Arial" pitchFamily="34" charset="0"/>
              </a:rPr>
              <a:t>to the </a:t>
            </a:r>
            <a:r>
              <a:rPr lang="en-GB" sz="1600" i="1" dirty="0">
                <a:latin typeface="Arial" pitchFamily="34" charset="0"/>
                <a:cs typeface="Arial" pitchFamily="34" charset="0"/>
              </a:rPr>
              <a:t>individual and the services, and</a:t>
            </a:r>
          </a:p>
          <a:p>
            <a:pPr marL="400050" lvl="1" indent="0">
              <a:buNone/>
            </a:pPr>
            <a:r>
              <a:rPr lang="en-GB" sz="1600" i="1" dirty="0">
                <a:latin typeface="Arial" pitchFamily="34" charset="0"/>
                <a:cs typeface="Arial" pitchFamily="34" charset="0"/>
              </a:rPr>
              <a:t>(b) has determined that the individual qualifies for </a:t>
            </a:r>
            <a:r>
              <a:rPr lang="en-GB" sz="1600" i="1" dirty="0" smtClean="0">
                <a:latin typeface="Arial" pitchFamily="34" charset="0"/>
                <a:cs typeface="Arial" pitchFamily="34" charset="0"/>
              </a:rPr>
              <a:t>the services </a:t>
            </a:r>
            <a:r>
              <a:rPr lang="en-GB" sz="1600" i="1" dirty="0">
                <a:latin typeface="Arial" pitchFamily="34" charset="0"/>
                <a:cs typeface="Arial" pitchFamily="34" charset="0"/>
              </a:rPr>
              <a:t>in accordance with this </a:t>
            </a:r>
            <a:r>
              <a:rPr lang="en-GB" sz="1600" i="1" dirty="0" smtClean="0">
                <a:latin typeface="Arial" pitchFamily="34" charset="0"/>
                <a:cs typeface="Arial" pitchFamily="34" charset="0"/>
              </a:rPr>
              <a:t>Part (and </a:t>
            </a:r>
            <a:r>
              <a:rPr lang="en-GB" sz="1600" i="1" dirty="0">
                <a:latin typeface="Arial" pitchFamily="34" charset="0"/>
                <a:cs typeface="Arial" pitchFamily="34" charset="0"/>
              </a:rPr>
              <a:t>has not withdrawn either determination</a:t>
            </a:r>
            <a:r>
              <a:rPr lang="en-GB" sz="1600" i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>
              <a:buNone/>
            </a:pPr>
            <a:r>
              <a:rPr lang="en-GB" sz="1600" i="1" dirty="0" smtClean="0">
                <a:latin typeface="Cambria-Italic"/>
              </a:rPr>
              <a:t>(</a:t>
            </a:r>
            <a:r>
              <a:rPr lang="en-GB" sz="1600" i="1" dirty="0">
                <a:latin typeface="Cambria-Italic"/>
              </a:rPr>
              <a:t>3) For the purposes of subsection (2), </a:t>
            </a:r>
            <a:r>
              <a:rPr lang="en-GB" sz="1600" i="1" u="sng" dirty="0">
                <a:latin typeface="Cambria-Italic"/>
              </a:rPr>
              <a:t>an exceptional </a:t>
            </a:r>
            <a:r>
              <a:rPr lang="en-GB" sz="1600" i="1" u="sng" dirty="0" smtClean="0">
                <a:latin typeface="Cambria-Italic"/>
              </a:rPr>
              <a:t>case determination </a:t>
            </a:r>
            <a:r>
              <a:rPr lang="en-GB" sz="1600" i="1" u="sng" dirty="0">
                <a:latin typeface="Cambria-Italic"/>
              </a:rPr>
              <a:t>is a determination –</a:t>
            </a:r>
          </a:p>
          <a:p>
            <a:pPr marL="400050" lvl="1" indent="0">
              <a:buNone/>
            </a:pPr>
            <a:r>
              <a:rPr lang="en-GB" sz="1600" i="1" u="sng" dirty="0">
                <a:latin typeface="Cambria-Italic"/>
              </a:rPr>
              <a:t>(a) that it is necessary to make the services available to </a:t>
            </a:r>
            <a:r>
              <a:rPr lang="en-GB" sz="1600" i="1" u="sng" dirty="0" smtClean="0">
                <a:latin typeface="Cambria-Italic"/>
              </a:rPr>
              <a:t>the individual </a:t>
            </a:r>
            <a:r>
              <a:rPr lang="en-GB" sz="1600" i="1" u="sng" dirty="0">
                <a:latin typeface="Cambria-Italic"/>
              </a:rPr>
              <a:t>because failure to do so would be a breach of –</a:t>
            </a:r>
          </a:p>
          <a:p>
            <a:pPr marL="800100" lvl="2" indent="0">
              <a:buNone/>
            </a:pPr>
            <a:r>
              <a:rPr lang="en-GB" sz="1600" i="1" u="sng" dirty="0">
                <a:latin typeface="Cambria-Italic"/>
              </a:rPr>
              <a:t>(</a:t>
            </a:r>
            <a:r>
              <a:rPr lang="en-GB" sz="1600" i="1" u="sng" dirty="0" err="1">
                <a:latin typeface="Cambria-Italic"/>
              </a:rPr>
              <a:t>i</a:t>
            </a:r>
            <a:r>
              <a:rPr lang="en-GB" sz="1600" i="1" u="sng" dirty="0">
                <a:latin typeface="Cambria-Italic"/>
              </a:rPr>
              <a:t>) The individuals’ Convention rights (within </a:t>
            </a:r>
            <a:r>
              <a:rPr lang="en-GB" sz="1600" i="1" u="sng" dirty="0" smtClean="0">
                <a:latin typeface="Cambria-Italic"/>
              </a:rPr>
              <a:t>the meaning </a:t>
            </a:r>
            <a:r>
              <a:rPr lang="en-GB" sz="1600" i="1" u="sng" dirty="0">
                <a:latin typeface="Cambria-Italic"/>
              </a:rPr>
              <a:t>of the Human Rights Act 1998), or</a:t>
            </a:r>
          </a:p>
          <a:p>
            <a:pPr marL="800100" lvl="2" indent="0">
              <a:buNone/>
            </a:pPr>
            <a:r>
              <a:rPr lang="en-GB" sz="1600" i="1" u="sng" dirty="0">
                <a:latin typeface="Cambria-Italic"/>
              </a:rPr>
              <a:t>(ii) Any rights of the individual to the provision of </a:t>
            </a:r>
            <a:r>
              <a:rPr lang="en-GB" sz="1600" i="1" u="sng" dirty="0" smtClean="0">
                <a:latin typeface="Cambria-Italic"/>
              </a:rPr>
              <a:t>legal services </a:t>
            </a:r>
            <a:r>
              <a:rPr lang="en-GB" sz="1600" i="1" u="sng" dirty="0">
                <a:latin typeface="Cambria-Italic"/>
              </a:rPr>
              <a:t>that are enforceable EU rights, or</a:t>
            </a:r>
          </a:p>
          <a:p>
            <a:pPr marL="400050" lvl="1" indent="0">
              <a:buNone/>
            </a:pPr>
            <a:r>
              <a:rPr lang="en-GB" sz="1600" i="1" u="sng" dirty="0">
                <a:latin typeface="Cambria-Italic"/>
              </a:rPr>
              <a:t>(b) that it is appropriate to do so, in the particular </a:t>
            </a:r>
            <a:r>
              <a:rPr lang="en-GB" sz="1600" i="1" u="sng" dirty="0" smtClean="0">
                <a:latin typeface="Cambria-Italic"/>
              </a:rPr>
              <a:t>circumstances of </a:t>
            </a:r>
            <a:r>
              <a:rPr lang="en-GB" sz="1600" i="1" u="sng" dirty="0">
                <a:latin typeface="Cambria-Italic"/>
              </a:rPr>
              <a:t>the case, having regard to any risk that failure to do </a:t>
            </a:r>
            <a:r>
              <a:rPr lang="en-GB" sz="1600" i="1" u="sng" dirty="0" smtClean="0">
                <a:latin typeface="Cambria-Italic"/>
              </a:rPr>
              <a:t>so would </a:t>
            </a:r>
            <a:r>
              <a:rPr lang="en-GB" sz="1600" i="1" u="sng" dirty="0">
                <a:latin typeface="Cambria-Italic"/>
              </a:rPr>
              <a:t>be such a breach</a:t>
            </a:r>
            <a:r>
              <a:rPr lang="en-GB" sz="1600" i="1" u="sng" dirty="0" smtClean="0">
                <a:latin typeface="Cambria-Italic"/>
              </a:rPr>
              <a:t>.</a:t>
            </a:r>
            <a:endParaRPr lang="en-GB" sz="1600" i="1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308304" y="6078029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28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6083" y="404664"/>
            <a:ext cx="8280152" cy="1143000"/>
          </a:xfrm>
        </p:spPr>
        <p:txBody>
          <a:bodyPr>
            <a:noAutofit/>
          </a:bodyPr>
          <a:lstStyle/>
          <a:p>
            <a:r>
              <a:rPr lang="en-GB" sz="3600" i="1" dirty="0" err="1" smtClean="0">
                <a:latin typeface="Arial" pitchFamily="34" charset="0"/>
                <a:cs typeface="Arial" pitchFamily="34" charset="0"/>
              </a:rPr>
              <a:t>Gudanaviciene</a:t>
            </a:r>
            <a:r>
              <a:rPr lang="en-GB" sz="3600" i="1" dirty="0" smtClean="0">
                <a:latin typeface="Arial" pitchFamily="34" charset="0"/>
                <a:cs typeface="Arial" pitchFamily="34" charset="0"/>
              </a:rPr>
              <a:t> v Director of Legal Aid Casework </a:t>
            </a:r>
            <a:r>
              <a:rPr lang="en-GB" sz="3600" dirty="0" smtClean="0">
                <a:latin typeface="Arial" pitchFamily="34" charset="0"/>
                <a:cs typeface="Arial" pitchFamily="34" charset="0"/>
              </a:rPr>
              <a:t>[2014 EWCA </a:t>
            </a:r>
            <a:r>
              <a:rPr lang="en-GB" sz="3600" dirty="0" err="1" smtClean="0">
                <a:latin typeface="Arial" pitchFamily="34" charset="0"/>
                <a:cs typeface="Arial" pitchFamily="34" charset="0"/>
              </a:rPr>
              <a:t>Civ</a:t>
            </a:r>
            <a:r>
              <a:rPr lang="en-GB" sz="3600" dirty="0" smtClean="0">
                <a:latin typeface="Arial" pitchFamily="34" charset="0"/>
                <a:cs typeface="Arial" pitchFamily="34" charset="0"/>
              </a:rPr>
              <a:t> 1622]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72816"/>
            <a:ext cx="7618040" cy="44644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Challenge to the lawfulness of the ECF guidance used by Legal Aid Agency caseworkers to decide applications for ECF</a:t>
            </a:r>
          </a:p>
          <a:p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sz="1800" u="sng" dirty="0" smtClean="0">
                <a:latin typeface="Arial" pitchFamily="34" charset="0"/>
                <a:cs typeface="Arial" pitchFamily="34" charset="0"/>
              </a:rPr>
              <a:t>When should ECF be made available?</a:t>
            </a:r>
          </a:p>
          <a:p>
            <a:pPr marL="0" indent="0">
              <a:buNone/>
            </a:pPr>
            <a:endParaRPr lang="en-GB" sz="1800" u="sng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sz="1800" i="1" dirty="0" smtClean="0">
                <a:latin typeface="Cambria-Italic"/>
              </a:rPr>
              <a:t>“Para </a:t>
            </a:r>
            <a:r>
              <a:rPr lang="en-GB" sz="1800" i="1" dirty="0">
                <a:latin typeface="Cambria-Italic"/>
              </a:rPr>
              <a:t>10 [of the Guidance] states that the threshold for a breach of </a:t>
            </a:r>
            <a:r>
              <a:rPr lang="en-GB" sz="1800" i="1" dirty="0" smtClean="0">
                <a:latin typeface="Cambria-Italic"/>
              </a:rPr>
              <a:t>an applicant’s </a:t>
            </a:r>
            <a:r>
              <a:rPr lang="en-GB" sz="1800" i="1" dirty="0">
                <a:latin typeface="Cambria-Italic"/>
              </a:rPr>
              <a:t>rights under article 6(1) is ‘very high’. Para 12 states that </a:t>
            </a:r>
            <a:r>
              <a:rPr lang="en-GB" sz="1800" i="1" dirty="0" smtClean="0">
                <a:latin typeface="Cambria-Italic"/>
              </a:rPr>
              <a:t>in certain </a:t>
            </a:r>
            <a:r>
              <a:rPr lang="en-GB" sz="1800" i="1" dirty="0">
                <a:latin typeface="Cambria-Italic"/>
              </a:rPr>
              <a:t>‘very limited’ circumstances, legal aid may be required in order </a:t>
            </a:r>
            <a:r>
              <a:rPr lang="en-GB" sz="1800" i="1" dirty="0" smtClean="0">
                <a:latin typeface="Cambria-Italic"/>
              </a:rPr>
              <a:t>to guarantee </a:t>
            </a:r>
            <a:r>
              <a:rPr lang="en-GB" sz="1800" i="1" dirty="0">
                <a:latin typeface="Cambria-Italic"/>
              </a:rPr>
              <a:t>right of access to a court in civil proceedings. Para 18 states </a:t>
            </a:r>
            <a:r>
              <a:rPr lang="en-GB" sz="1800" i="1" dirty="0" smtClean="0">
                <a:latin typeface="Cambria-Italic"/>
              </a:rPr>
              <a:t>that the </a:t>
            </a:r>
            <a:r>
              <a:rPr lang="en-GB" sz="1800" i="1" dirty="0">
                <a:latin typeface="Cambria-Italic"/>
              </a:rPr>
              <a:t>X v UK test is a ‘very high threshold’” (</a:t>
            </a:r>
            <a:r>
              <a:rPr lang="en-GB" sz="1800" dirty="0">
                <a:latin typeface="Cambria-Italic"/>
              </a:rPr>
              <a:t>paragraph 44). </a:t>
            </a:r>
            <a:r>
              <a:rPr lang="en-GB" sz="1800" i="1" dirty="0">
                <a:latin typeface="Cambria-Italic"/>
              </a:rPr>
              <a:t>However, this “</a:t>
            </a:r>
            <a:r>
              <a:rPr lang="en-GB" sz="1800" i="1" dirty="0" smtClean="0">
                <a:latin typeface="Cambria-Italic"/>
              </a:rPr>
              <a:t>is to </a:t>
            </a:r>
            <a:r>
              <a:rPr lang="en-GB" sz="1800" i="1" dirty="0">
                <a:latin typeface="Cambria-Italic"/>
              </a:rPr>
              <a:t>misstate the effect of the ECtHR jurisprudence.” (</a:t>
            </a:r>
            <a:r>
              <a:rPr lang="en-GB" sz="1800" dirty="0">
                <a:latin typeface="Cambria-Italic"/>
              </a:rPr>
              <a:t>paragraph 45</a:t>
            </a:r>
            <a:r>
              <a:rPr lang="en-GB" sz="1800" i="1" dirty="0">
                <a:latin typeface="Cambria-Italic"/>
              </a:rPr>
              <a:t>)</a:t>
            </a:r>
          </a:p>
          <a:p>
            <a:pPr algn="just"/>
            <a:endParaRPr lang="en-GB" sz="1800" i="1" dirty="0">
              <a:latin typeface="Cambria-Italic"/>
            </a:endParaRPr>
          </a:p>
          <a:p>
            <a:pPr marL="0" indent="0" algn="just">
              <a:buNone/>
            </a:pPr>
            <a:r>
              <a:rPr lang="en-GB" sz="1800" i="1" dirty="0" smtClean="0">
                <a:latin typeface="Cambria-Italic"/>
              </a:rPr>
              <a:t>“</a:t>
            </a:r>
            <a:r>
              <a:rPr lang="en-GB" sz="1800" i="1" dirty="0">
                <a:latin typeface="Cambria-Italic"/>
              </a:rPr>
              <a:t>the critical question is whether an unrepresented litigant is able to </a:t>
            </a:r>
            <a:r>
              <a:rPr lang="en-GB" sz="1800" i="1" dirty="0" smtClean="0">
                <a:latin typeface="Cambria-Italic"/>
              </a:rPr>
              <a:t>present his </a:t>
            </a:r>
            <a:r>
              <a:rPr lang="en-GB" sz="1800" i="1" dirty="0">
                <a:latin typeface="Cambria-Italic"/>
              </a:rPr>
              <a:t>case effectively and without obvious </a:t>
            </a:r>
            <a:r>
              <a:rPr lang="en-GB" sz="1800" i="1" dirty="0" smtClean="0">
                <a:latin typeface="Cambria-Italic"/>
              </a:rPr>
              <a:t>unfairness</a:t>
            </a:r>
            <a:r>
              <a:rPr lang="en-GB" sz="1800" i="1" dirty="0">
                <a:latin typeface="Cambria-Italic"/>
              </a:rPr>
              <a:t>.” </a:t>
            </a:r>
            <a:r>
              <a:rPr lang="en-GB" sz="1800" dirty="0">
                <a:latin typeface="Cambria-Italic"/>
              </a:rPr>
              <a:t>(paragraph 56</a:t>
            </a:r>
            <a:r>
              <a:rPr lang="en-GB" sz="1800" dirty="0" smtClean="0">
                <a:latin typeface="Cambria-Italic"/>
              </a:rPr>
              <a:t>)</a:t>
            </a:r>
          </a:p>
          <a:p>
            <a:endParaRPr lang="en-GB" sz="1800" dirty="0" smtClean="0">
              <a:latin typeface="Cambria-Italic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36296" y="6052622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52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350"/>
            <a:ext cx="8208144" cy="1512466"/>
          </a:xfrm>
        </p:spPr>
        <p:txBody>
          <a:bodyPr>
            <a:noAutofit/>
          </a:bodyPr>
          <a:lstStyle/>
          <a:p>
            <a:r>
              <a:rPr lang="en-GB" sz="3600" i="1" dirty="0" err="1" smtClean="0">
                <a:latin typeface="Arial" pitchFamily="34" charset="0"/>
                <a:cs typeface="Arial" pitchFamily="34" charset="0"/>
              </a:rPr>
              <a:t>Gudanaviciene</a:t>
            </a:r>
            <a:r>
              <a:rPr lang="en-GB" sz="3600" i="1" dirty="0" smtClean="0">
                <a:latin typeface="Arial" pitchFamily="34" charset="0"/>
                <a:cs typeface="Arial" pitchFamily="34" charset="0"/>
              </a:rPr>
              <a:t> v Director of Legal Aid Casework </a:t>
            </a:r>
            <a:r>
              <a:rPr lang="en-GB" sz="3600" dirty="0" smtClean="0">
                <a:latin typeface="Arial" pitchFamily="34" charset="0"/>
                <a:cs typeface="Arial" pitchFamily="34" charset="0"/>
              </a:rPr>
              <a:t>[2014 EWCA </a:t>
            </a:r>
            <a:r>
              <a:rPr lang="en-GB" sz="3600" dirty="0" err="1" smtClean="0">
                <a:latin typeface="Arial" pitchFamily="34" charset="0"/>
                <a:cs typeface="Arial" pitchFamily="34" charset="0"/>
              </a:rPr>
              <a:t>Civ</a:t>
            </a:r>
            <a:r>
              <a:rPr lang="en-GB" sz="3600" dirty="0" smtClean="0">
                <a:latin typeface="Arial" pitchFamily="34" charset="0"/>
                <a:cs typeface="Arial" pitchFamily="34" charset="0"/>
              </a:rPr>
              <a:t> 1622]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916113"/>
            <a:ext cx="8352928" cy="4321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u="sng" dirty="0" smtClean="0">
                <a:latin typeface="Cambria-Italic"/>
              </a:rPr>
              <a:t>General Principles</a:t>
            </a:r>
          </a:p>
          <a:p>
            <a:pPr marL="0" indent="0">
              <a:buNone/>
            </a:pPr>
            <a:endParaRPr lang="en-GB" sz="1800" u="sng" dirty="0" smtClean="0">
              <a:latin typeface="Cambria-Italic"/>
            </a:endParaRPr>
          </a:p>
          <a:p>
            <a:pPr marL="0" lvl="0" indent="0">
              <a:buNone/>
            </a:pPr>
            <a:r>
              <a:rPr lang="en-GB" sz="1800" i="1" dirty="0">
                <a:solidFill>
                  <a:srgbClr val="000000"/>
                </a:solidFill>
                <a:latin typeface="Cambria-Italic"/>
              </a:rPr>
              <a:t>“the question is whether the applicant’s appearance before the court </a:t>
            </a:r>
            <a:r>
              <a:rPr lang="en-GB" sz="1800" i="1" dirty="0" smtClean="0">
                <a:solidFill>
                  <a:srgbClr val="000000"/>
                </a:solidFill>
                <a:latin typeface="Cambria-Italic"/>
              </a:rPr>
              <a:t>or tribunal </a:t>
            </a:r>
            <a:r>
              <a:rPr lang="en-GB" sz="1800" i="1" dirty="0">
                <a:solidFill>
                  <a:srgbClr val="000000"/>
                </a:solidFill>
                <a:latin typeface="Cambria-Italic"/>
              </a:rPr>
              <a:t>in question without the assistance of a lawyer was effective, in </a:t>
            </a:r>
            <a:r>
              <a:rPr lang="en-GB" sz="1800" i="1" dirty="0" smtClean="0">
                <a:solidFill>
                  <a:srgbClr val="000000"/>
                </a:solidFill>
                <a:latin typeface="Cambria-Italic"/>
              </a:rPr>
              <a:t>the sense </a:t>
            </a:r>
            <a:r>
              <a:rPr lang="en-GB" sz="1800" i="1" dirty="0">
                <a:solidFill>
                  <a:srgbClr val="000000"/>
                </a:solidFill>
                <a:latin typeface="Cambria-Italic"/>
              </a:rPr>
              <a:t>of whether he or she was able to present the case satisfactorily</a:t>
            </a:r>
            <a:r>
              <a:rPr lang="en-GB" sz="1800" i="1" dirty="0" smtClean="0">
                <a:solidFill>
                  <a:srgbClr val="000000"/>
                </a:solidFill>
                <a:latin typeface="Cambria-Italic"/>
              </a:rPr>
              <a:t>.”</a:t>
            </a:r>
            <a:r>
              <a:rPr lang="en-GB" sz="1800" dirty="0" smtClean="0">
                <a:solidFill>
                  <a:srgbClr val="000000"/>
                </a:solidFill>
                <a:latin typeface="Cambria-Italic"/>
              </a:rPr>
              <a:t>(</a:t>
            </a:r>
            <a:r>
              <a:rPr lang="en-GB" sz="1800" dirty="0">
                <a:solidFill>
                  <a:srgbClr val="000000"/>
                </a:solidFill>
                <a:latin typeface="Cambria-Italic"/>
              </a:rPr>
              <a:t>paragraph 46</a:t>
            </a:r>
            <a:r>
              <a:rPr lang="en-GB" sz="1800" dirty="0" smtClean="0">
                <a:solidFill>
                  <a:srgbClr val="000000"/>
                </a:solidFill>
                <a:latin typeface="Cambria-Italic"/>
              </a:rPr>
              <a:t>)</a:t>
            </a:r>
            <a:endParaRPr lang="en-GB" sz="1800" i="1" dirty="0">
              <a:latin typeface="Cambria-Italic"/>
            </a:endParaRPr>
          </a:p>
          <a:p>
            <a:pPr marL="0" indent="0">
              <a:buNone/>
            </a:pPr>
            <a:r>
              <a:rPr lang="en-GB" sz="1800" i="1" dirty="0" smtClean="0">
                <a:latin typeface="Cambria-Italic"/>
              </a:rPr>
              <a:t>“</a:t>
            </a:r>
            <a:r>
              <a:rPr lang="en-GB" sz="1800" i="1" dirty="0">
                <a:latin typeface="Cambria-Italic"/>
              </a:rPr>
              <a:t>it is relevant whether the proceedings taken as a whole were fair</a:t>
            </a:r>
            <a:r>
              <a:rPr lang="en-GB" sz="1800" i="1" dirty="0" smtClean="0">
                <a:latin typeface="Cambria-Italic"/>
              </a:rPr>
              <a:t>” </a:t>
            </a:r>
            <a:r>
              <a:rPr lang="en-GB" sz="1800" dirty="0" smtClean="0">
                <a:latin typeface="Cambria-Italic"/>
              </a:rPr>
              <a:t>(</a:t>
            </a:r>
            <a:r>
              <a:rPr lang="en-GB" sz="1800" dirty="0">
                <a:latin typeface="Cambria-Italic"/>
              </a:rPr>
              <a:t>paragraph 46</a:t>
            </a:r>
            <a:r>
              <a:rPr lang="en-GB" sz="1800" dirty="0" smtClean="0">
                <a:latin typeface="Cambria-Italic"/>
              </a:rPr>
              <a:t>)</a:t>
            </a:r>
            <a:endParaRPr lang="en-GB" sz="1800" dirty="0">
              <a:latin typeface="Cambria-Italic"/>
            </a:endParaRPr>
          </a:p>
          <a:p>
            <a:pPr marL="0" indent="0">
              <a:buNone/>
            </a:pPr>
            <a:r>
              <a:rPr lang="en-GB" sz="1800" i="1" dirty="0">
                <a:latin typeface="Cambria-Italic"/>
              </a:rPr>
              <a:t>“the importance of the appearance of fairness is also relevant: </a:t>
            </a:r>
            <a:r>
              <a:rPr lang="en-GB" sz="1800" i="1" dirty="0" smtClean="0">
                <a:latin typeface="Cambria-Italic"/>
              </a:rPr>
              <a:t>simply because </a:t>
            </a:r>
            <a:r>
              <a:rPr lang="en-GB" sz="1800" i="1" dirty="0">
                <a:latin typeface="Cambria-Italic"/>
              </a:rPr>
              <a:t>an applicant can struggle through ‘in the teeth of all </a:t>
            </a:r>
            <a:r>
              <a:rPr lang="en-GB" sz="1800" i="1" dirty="0" smtClean="0">
                <a:latin typeface="Cambria-Italic"/>
              </a:rPr>
              <a:t>the difficulties</a:t>
            </a:r>
            <a:r>
              <a:rPr lang="en-GB" sz="1800" i="1" dirty="0">
                <a:latin typeface="Cambria-Italic"/>
              </a:rPr>
              <a:t>’ does not necessarily mean that the procedure was fair</a:t>
            </a:r>
            <a:r>
              <a:rPr lang="en-GB" sz="1800" i="1" dirty="0" smtClean="0">
                <a:latin typeface="Cambria-Italic"/>
              </a:rPr>
              <a:t>” </a:t>
            </a:r>
            <a:r>
              <a:rPr lang="en-GB" sz="1800" dirty="0" smtClean="0">
                <a:latin typeface="Cambria-Italic"/>
              </a:rPr>
              <a:t>(</a:t>
            </a:r>
            <a:r>
              <a:rPr lang="en-GB" sz="1800" dirty="0">
                <a:latin typeface="Cambria-Italic"/>
              </a:rPr>
              <a:t>paragraph 46</a:t>
            </a:r>
            <a:r>
              <a:rPr lang="en-GB" sz="1800" dirty="0" smtClean="0">
                <a:latin typeface="Cambria-Italic"/>
              </a:rPr>
              <a:t>)</a:t>
            </a:r>
            <a:endParaRPr lang="en-GB" sz="1800" dirty="0">
              <a:latin typeface="Cambria-Italic"/>
            </a:endParaRPr>
          </a:p>
          <a:p>
            <a:pPr marL="0" indent="0">
              <a:buNone/>
            </a:pPr>
            <a:r>
              <a:rPr lang="en-GB" sz="1800" i="1" dirty="0">
                <a:latin typeface="Cambria-Italic"/>
              </a:rPr>
              <a:t>“Equality of arms must be guaranteed to the extent that each side </a:t>
            </a:r>
            <a:r>
              <a:rPr lang="en-GB" sz="1800" i="1" dirty="0" smtClean="0">
                <a:latin typeface="Cambria-Italic"/>
              </a:rPr>
              <a:t>is afforded </a:t>
            </a:r>
            <a:r>
              <a:rPr lang="en-GB" sz="1800" i="1" dirty="0">
                <a:latin typeface="Cambria-Italic"/>
              </a:rPr>
              <a:t>a reasonable opportunity to present his or her case </a:t>
            </a:r>
            <a:r>
              <a:rPr lang="en-GB" sz="1800" i="1" dirty="0" smtClean="0">
                <a:latin typeface="Cambria-Italic"/>
              </a:rPr>
              <a:t>under conditions </a:t>
            </a:r>
            <a:r>
              <a:rPr lang="en-GB" sz="1800" i="1" dirty="0">
                <a:latin typeface="Cambria-Italic"/>
              </a:rPr>
              <a:t>that do not place them at a substantial disadvantage </a:t>
            </a:r>
            <a:r>
              <a:rPr lang="en-GB" sz="1800" i="1" dirty="0" smtClean="0">
                <a:latin typeface="Cambria-Italic"/>
              </a:rPr>
              <a:t>vis-à-vis their </a:t>
            </a:r>
            <a:r>
              <a:rPr lang="en-GB" sz="1800" i="1" dirty="0">
                <a:latin typeface="Cambria-Italic"/>
              </a:rPr>
              <a:t>opponent” </a:t>
            </a:r>
            <a:r>
              <a:rPr lang="en-GB" sz="1800" dirty="0">
                <a:latin typeface="Cambria-Italic"/>
              </a:rPr>
              <a:t>(paragraph 46)</a:t>
            </a:r>
            <a:endParaRPr lang="en-GB" sz="1800" u="sng" dirty="0" smtClean="0">
              <a:latin typeface="Cambria-Italic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380312" y="6195919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15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350"/>
            <a:ext cx="8280152" cy="1512466"/>
          </a:xfrm>
        </p:spPr>
        <p:txBody>
          <a:bodyPr>
            <a:noAutofit/>
          </a:bodyPr>
          <a:lstStyle/>
          <a:p>
            <a:r>
              <a:rPr lang="en-GB" sz="3600" i="1" dirty="0" err="1" smtClean="0">
                <a:latin typeface="Arial" pitchFamily="34" charset="0"/>
                <a:cs typeface="Arial" pitchFamily="34" charset="0"/>
              </a:rPr>
              <a:t>Gudanaviciene</a:t>
            </a:r>
            <a:r>
              <a:rPr lang="en-GB" sz="3600" dirty="0" smtClean="0">
                <a:latin typeface="Arial" pitchFamily="34" charset="0"/>
                <a:cs typeface="Arial" pitchFamily="34" charset="0"/>
              </a:rPr>
              <a:t> - immigration cases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916113"/>
            <a:ext cx="7978080" cy="4321175"/>
          </a:xfrm>
        </p:spPr>
        <p:txBody>
          <a:bodyPr>
            <a:normAutofit/>
          </a:bodyPr>
          <a:lstStyle/>
          <a:p>
            <a:pPr lvl="0"/>
            <a:r>
              <a:rPr lang="en-GB" sz="1600" i="1" dirty="0">
                <a:solidFill>
                  <a:srgbClr val="000000"/>
                </a:solidFill>
                <a:latin typeface="Cambria-Italic"/>
              </a:rPr>
              <a:t>“The article 8 test is broader than the article 6(1) test </a:t>
            </a:r>
            <a:r>
              <a:rPr lang="en-GB" sz="1600" dirty="0">
                <a:solidFill>
                  <a:srgbClr val="000000"/>
                </a:solidFill>
                <a:latin typeface="Cambria-Italic"/>
              </a:rPr>
              <a:t>[in that it does not require a hearing before a court or tribunal, but only involvement in the decision-making process] </a:t>
            </a:r>
            <a:r>
              <a:rPr lang="en-GB" sz="1600" i="1" dirty="0">
                <a:solidFill>
                  <a:srgbClr val="000000"/>
                </a:solidFill>
                <a:latin typeface="Cambria-Italic"/>
              </a:rPr>
              <a:t>but in practice we doubt whether there is any real difference between the two formulations in the context with which we are concerned.” </a:t>
            </a:r>
            <a:r>
              <a:rPr lang="en-GB" sz="1600" dirty="0">
                <a:solidFill>
                  <a:srgbClr val="000000"/>
                </a:solidFill>
                <a:latin typeface="Cambria-Italic"/>
              </a:rPr>
              <a:t>(paragraph 70</a:t>
            </a:r>
            <a:r>
              <a:rPr lang="en-GB" sz="1600" dirty="0" smtClean="0">
                <a:solidFill>
                  <a:srgbClr val="000000"/>
                </a:solidFill>
                <a:latin typeface="Cambria-Italic"/>
              </a:rPr>
              <a:t>)</a:t>
            </a:r>
          </a:p>
          <a:p>
            <a:pPr lvl="0"/>
            <a:endParaRPr lang="en-GB" sz="1600" dirty="0">
              <a:solidFill>
                <a:srgbClr val="000000"/>
              </a:solidFill>
              <a:latin typeface="Cambria-Italic"/>
            </a:endParaRPr>
          </a:p>
          <a:p>
            <a:r>
              <a:rPr lang="en-GB" sz="1600" i="1" dirty="0">
                <a:latin typeface="Cambria-Italic"/>
              </a:rPr>
              <a:t>“The following features of immigration proceedings are relevant: (</a:t>
            </a:r>
            <a:r>
              <a:rPr lang="en-GB" sz="1600" i="1" dirty="0" err="1">
                <a:latin typeface="Cambria-Italic"/>
              </a:rPr>
              <a:t>i</a:t>
            </a:r>
            <a:r>
              <a:rPr lang="en-GB" sz="1600" i="1" dirty="0">
                <a:latin typeface="Cambria-Italic"/>
              </a:rPr>
              <a:t>) </a:t>
            </a:r>
            <a:r>
              <a:rPr lang="en-GB" sz="1600" i="1" dirty="0" smtClean="0">
                <a:latin typeface="Cambria-Italic"/>
              </a:rPr>
              <a:t>there are </a:t>
            </a:r>
            <a:r>
              <a:rPr lang="en-GB" sz="1600" i="1" dirty="0">
                <a:latin typeface="Cambria-Italic"/>
              </a:rPr>
              <a:t>statutory restrictions on the supply of advice and assistance … (ii</a:t>
            </a:r>
            <a:r>
              <a:rPr lang="en-GB" sz="1600" i="1" dirty="0" smtClean="0">
                <a:latin typeface="Cambria-Italic"/>
              </a:rPr>
              <a:t>) individuals </a:t>
            </a:r>
            <a:r>
              <a:rPr lang="en-GB" sz="1600" i="1" dirty="0">
                <a:latin typeface="Cambria-Italic"/>
              </a:rPr>
              <a:t>may well have language difficulties; and (iii) the law is </a:t>
            </a:r>
            <a:r>
              <a:rPr lang="en-GB" sz="1600" i="1" dirty="0" smtClean="0">
                <a:latin typeface="Cambria-Italic"/>
              </a:rPr>
              <a:t>complex and </a:t>
            </a:r>
            <a:r>
              <a:rPr lang="en-GB" sz="1600" i="1" dirty="0">
                <a:latin typeface="Cambria-Italic"/>
              </a:rPr>
              <a:t>rapidly evolving” </a:t>
            </a:r>
            <a:r>
              <a:rPr lang="en-GB" sz="1600" dirty="0">
                <a:latin typeface="Cambria-Italic"/>
              </a:rPr>
              <a:t>(paragraph 72</a:t>
            </a:r>
            <a:r>
              <a:rPr lang="en-GB" sz="1600" dirty="0" smtClean="0">
                <a:latin typeface="Cambria-Italic"/>
              </a:rPr>
              <a:t>)</a:t>
            </a:r>
          </a:p>
          <a:p>
            <a:endParaRPr lang="en-GB" sz="1600" dirty="0">
              <a:latin typeface="Cambria-Italic"/>
            </a:endParaRPr>
          </a:p>
          <a:p>
            <a:r>
              <a:rPr lang="en-GB" sz="1600" i="1" dirty="0">
                <a:latin typeface="Cambria-Italic"/>
              </a:rPr>
              <a:t>“It will often be the case that a decision to deport will engage </a:t>
            </a:r>
            <a:r>
              <a:rPr lang="en-GB" sz="1600" i="1" dirty="0" smtClean="0">
                <a:latin typeface="Cambria-Italic"/>
              </a:rPr>
              <a:t>an individual’s </a:t>
            </a:r>
            <a:r>
              <a:rPr lang="en-GB" sz="1600" i="1" dirty="0">
                <a:latin typeface="Cambria-Italic"/>
              </a:rPr>
              <a:t>article 8 rights. Where this occurs, the individual will usually </a:t>
            </a:r>
            <a:r>
              <a:rPr lang="en-GB" sz="1600" i="1" dirty="0" smtClean="0">
                <a:latin typeface="Cambria-Italic"/>
              </a:rPr>
              <a:t>be able </a:t>
            </a:r>
            <a:r>
              <a:rPr lang="en-GB" sz="1600" i="1" dirty="0">
                <a:latin typeface="Cambria-Italic"/>
              </a:rPr>
              <a:t>to say that the issues at stake for him are of great importance</a:t>
            </a:r>
            <a:r>
              <a:rPr lang="en-GB" sz="1600" i="1" dirty="0" smtClean="0">
                <a:latin typeface="Cambria-Italic"/>
              </a:rPr>
              <a:t>.”</a:t>
            </a:r>
            <a:r>
              <a:rPr lang="en-GB" sz="1600" dirty="0" smtClean="0">
                <a:latin typeface="Cambria-Italic"/>
              </a:rPr>
              <a:t>(</a:t>
            </a:r>
            <a:r>
              <a:rPr lang="en-GB" sz="1600" dirty="0">
                <a:latin typeface="Cambria-Italic"/>
              </a:rPr>
              <a:t>paragraph 77</a:t>
            </a:r>
            <a:r>
              <a:rPr lang="en-GB" sz="1600" dirty="0" smtClean="0">
                <a:latin typeface="Cambria-Italic"/>
              </a:rPr>
              <a:t>) </a:t>
            </a:r>
            <a:endParaRPr lang="en-GB" sz="1600" dirty="0" smtClean="0">
              <a:latin typeface="Cambria-Italic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64288" y="6011253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08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350"/>
            <a:ext cx="8496176" cy="1512466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Arial" pitchFamily="34" charset="0"/>
                <a:cs typeface="Arial" pitchFamily="34" charset="0"/>
              </a:rPr>
              <a:t>The ECF criteria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5029" y="1908002"/>
            <a:ext cx="8229600" cy="4321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i="1" dirty="0">
                <a:latin typeface="Cambria-Italic"/>
              </a:rPr>
              <a:t>“The answer to this </a:t>
            </a:r>
            <a:r>
              <a:rPr lang="en-GB" sz="1800" dirty="0">
                <a:latin typeface="Cambria"/>
              </a:rPr>
              <a:t>[</a:t>
            </a:r>
            <a:r>
              <a:rPr lang="en-GB" sz="1800" dirty="0">
                <a:latin typeface="Cambria-Italic"/>
              </a:rPr>
              <a:t>question</a:t>
            </a:r>
            <a:r>
              <a:rPr lang="en-GB" sz="1800" dirty="0">
                <a:latin typeface="Cambria"/>
              </a:rPr>
              <a:t>] </a:t>
            </a:r>
            <a:r>
              <a:rPr lang="en-GB" sz="1800" i="1" dirty="0">
                <a:latin typeface="Cambria-Italic"/>
              </a:rPr>
              <a:t>requires a consideration of all the</a:t>
            </a:r>
          </a:p>
          <a:p>
            <a:pPr marL="0" indent="0">
              <a:buNone/>
            </a:pPr>
            <a:r>
              <a:rPr lang="en-GB" sz="1800" i="1" dirty="0">
                <a:latin typeface="Cambria-Italic"/>
              </a:rPr>
              <a:t>circumstances of the case … These factors must be carefully weighed. Thus</a:t>
            </a:r>
          </a:p>
          <a:p>
            <a:pPr marL="0" indent="0">
              <a:buNone/>
            </a:pPr>
            <a:r>
              <a:rPr lang="en-GB" sz="1800" i="1" dirty="0">
                <a:latin typeface="Cambria-Italic"/>
              </a:rPr>
              <a:t>the greater the complexity of the procedural rules and/or the substantive</a:t>
            </a:r>
          </a:p>
          <a:p>
            <a:pPr marL="0" indent="0">
              <a:buNone/>
            </a:pPr>
            <a:r>
              <a:rPr lang="en-GB" sz="1800" i="1" dirty="0">
                <a:latin typeface="Cambria-Italic"/>
              </a:rPr>
              <a:t>legal issues, the more important was it at stake and the less able the</a:t>
            </a:r>
          </a:p>
          <a:p>
            <a:pPr marL="0" indent="0">
              <a:buNone/>
            </a:pPr>
            <a:r>
              <a:rPr lang="en-GB" sz="1800" i="1" dirty="0">
                <a:latin typeface="Cambria-Italic"/>
              </a:rPr>
              <a:t>applicant may be to cope with the stress, demands and complexity of the</a:t>
            </a:r>
          </a:p>
          <a:p>
            <a:pPr marL="0" indent="0">
              <a:buNone/>
            </a:pPr>
            <a:r>
              <a:rPr lang="en-GB" sz="1800" i="1" dirty="0">
                <a:latin typeface="Cambria-Italic"/>
              </a:rPr>
              <a:t>proceedings, the more likely it is that article 6(1) will require the provision</a:t>
            </a:r>
          </a:p>
          <a:p>
            <a:pPr marL="0" indent="0">
              <a:buNone/>
            </a:pPr>
            <a:r>
              <a:rPr lang="en-GB" sz="1800" i="1" dirty="0">
                <a:latin typeface="Cambria-Italic"/>
              </a:rPr>
              <a:t>of legal services.” </a:t>
            </a:r>
            <a:r>
              <a:rPr lang="en-GB" sz="1800" dirty="0">
                <a:latin typeface="Cambria-Italic"/>
              </a:rPr>
              <a:t>(paragraph 56</a:t>
            </a:r>
            <a:r>
              <a:rPr lang="en-GB" sz="1800" dirty="0" smtClean="0">
                <a:latin typeface="Cambria-Italic"/>
              </a:rPr>
              <a:t>)</a:t>
            </a:r>
          </a:p>
          <a:p>
            <a:pPr marL="0" indent="0">
              <a:buNone/>
            </a:pPr>
            <a:endParaRPr lang="en-GB" sz="1800" dirty="0">
              <a:latin typeface="Cambria-Italic"/>
            </a:endParaRPr>
          </a:p>
          <a:p>
            <a:pPr marL="0" indent="0">
              <a:buNone/>
            </a:pPr>
            <a:r>
              <a:rPr lang="en-GB" sz="1800" i="1" u="sng" dirty="0">
                <a:latin typeface="Cambria-Italic"/>
              </a:rPr>
              <a:t>“(a) the importance of the issues at stake; (b) the complexity of the</a:t>
            </a:r>
          </a:p>
          <a:p>
            <a:pPr marL="0" indent="0">
              <a:buNone/>
            </a:pPr>
            <a:r>
              <a:rPr lang="en-GB" sz="1800" i="1" u="sng" dirty="0">
                <a:latin typeface="Cambria-Italic"/>
              </a:rPr>
              <a:t>procedural, legal and evidential issues; and (c) the ability of the individual</a:t>
            </a:r>
          </a:p>
          <a:p>
            <a:pPr marL="0" indent="0">
              <a:buNone/>
            </a:pPr>
            <a:r>
              <a:rPr lang="en-GB" sz="1800" i="1" u="sng" dirty="0">
                <a:latin typeface="Cambria-Italic"/>
              </a:rPr>
              <a:t>to represent himself without legal assistance, </a:t>
            </a:r>
            <a:r>
              <a:rPr lang="en-GB" sz="1800" i="1" dirty="0">
                <a:latin typeface="Cambria-Italic"/>
              </a:rPr>
              <a:t>having regard to his age and</a:t>
            </a:r>
          </a:p>
          <a:p>
            <a:pPr marL="0" indent="0">
              <a:buNone/>
            </a:pPr>
            <a:r>
              <a:rPr lang="en-GB" sz="1800" i="1" dirty="0">
                <a:latin typeface="Cambria-Italic"/>
              </a:rPr>
              <a:t>mental capacity.” </a:t>
            </a:r>
            <a:r>
              <a:rPr lang="en-GB" sz="1800" dirty="0">
                <a:latin typeface="Cambria-Italic"/>
              </a:rPr>
              <a:t>(paragraph 72)</a:t>
            </a:r>
            <a:endParaRPr lang="en-GB" sz="1800" dirty="0" smtClean="0">
              <a:latin typeface="Cambria-Italic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64288" y="5995031"/>
            <a:ext cx="1129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spc="60" dirty="0">
                <a:solidFill>
                  <a:srgbClr val="0F243E"/>
                </a:solidFill>
                <a:latin typeface="Museo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Wilsons</a:t>
            </a:r>
            <a:r>
              <a:rPr lang="en-GB" spc="60" dirty="0">
                <a:solidFill>
                  <a:srgbClr val="0F243E"/>
                </a:solidFill>
                <a:latin typeface="Museo Sans 3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60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9529</TotalTime>
  <Words>1586</Words>
  <Application>Microsoft Office PowerPoint</Application>
  <PresentationFormat>On-screen Show (4:3)</PresentationFormat>
  <Paragraphs>131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ＭＳ Ｐゴシック</vt:lpstr>
      <vt:lpstr>Arial</vt:lpstr>
      <vt:lpstr>Calibri</vt:lpstr>
      <vt:lpstr>Cambria</vt:lpstr>
      <vt:lpstr>Cambria-Italic</vt:lpstr>
      <vt:lpstr>Museo 300</vt:lpstr>
      <vt:lpstr>Museo Sans 300</vt:lpstr>
      <vt:lpstr>Times New Roman</vt:lpstr>
      <vt:lpstr>Trebuchet MS</vt:lpstr>
      <vt:lpstr>Custom Design</vt:lpstr>
      <vt:lpstr> How to get Exceptional Case Funding in immigration cases   Siobhan Foulner Solicitor Wilson Solicitors LLP </vt:lpstr>
      <vt:lpstr>Background</vt:lpstr>
      <vt:lpstr>In-scope immigration proceedings</vt:lpstr>
      <vt:lpstr>ECF for immigration cases</vt:lpstr>
      <vt:lpstr>The Statutory Scheme</vt:lpstr>
      <vt:lpstr>Gudanaviciene v Director of Legal Aid Casework [2014 EWCA Civ 1622]</vt:lpstr>
      <vt:lpstr>Gudanaviciene v Director of Legal Aid Casework [2014 EWCA Civ 1622] </vt:lpstr>
      <vt:lpstr>Gudanaviciene - immigration cases</vt:lpstr>
      <vt:lpstr>The ECF criteria</vt:lpstr>
      <vt:lpstr>Applying the ECF criteria</vt:lpstr>
      <vt:lpstr>Practicalities – Form ECF1</vt:lpstr>
      <vt:lpstr>Practicalities – Form ECF1</vt:lpstr>
      <vt:lpstr>Practicalities – Form ECF1</vt:lpstr>
      <vt:lpstr>Practicalities – Form ECF1</vt:lpstr>
      <vt:lpstr>Practicalities - forms</vt:lpstr>
      <vt:lpstr>What to do if you application is refused </vt:lpstr>
      <vt:lpstr>Further resources</vt:lpstr>
      <vt:lpstr>PowerPoint Presentation</vt:lpstr>
    </vt:vector>
  </TitlesOfParts>
  <Company>Visual Source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Katy Watts</dc:creator>
  <cp:lastModifiedBy>Siobhan Foulner</cp:lastModifiedBy>
  <cp:revision>70</cp:revision>
  <dcterms:created xsi:type="dcterms:W3CDTF">2012-02-20T14:47:40Z</dcterms:created>
  <dcterms:modified xsi:type="dcterms:W3CDTF">2022-02-02T20:11:40Z</dcterms:modified>
</cp:coreProperties>
</file>