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19"/>
  </p:notesMasterIdLst>
  <p:handoutMasterIdLst>
    <p:handoutMasterId r:id="rId20"/>
  </p:handoutMasterIdLst>
  <p:sldIdLst>
    <p:sldId id="256" r:id="rId2"/>
    <p:sldId id="263" r:id="rId3"/>
    <p:sldId id="306" r:id="rId4"/>
    <p:sldId id="300" r:id="rId5"/>
    <p:sldId id="309" r:id="rId6"/>
    <p:sldId id="313" r:id="rId7"/>
    <p:sldId id="314" r:id="rId8"/>
    <p:sldId id="315" r:id="rId9"/>
    <p:sldId id="320" r:id="rId10"/>
    <p:sldId id="321" r:id="rId11"/>
    <p:sldId id="322" r:id="rId12"/>
    <p:sldId id="323" r:id="rId13"/>
    <p:sldId id="316" r:id="rId14"/>
    <p:sldId id="317" r:id="rId15"/>
    <p:sldId id="318" r:id="rId16"/>
    <p:sldId id="319" r:id="rId17"/>
    <p:sldId id="291" r:id="rId18"/>
  </p:sldIdLst>
  <p:sldSz cx="9144000" cy="5143500" type="screen16x9"/>
  <p:notesSz cx="6858000" cy="9144000"/>
  <p:defaultTextStyle>
    <a:defPPr>
      <a:defRPr lang="en-US"/>
    </a:defPPr>
    <a:lvl1pPr marL="0" algn="l" defTabSz="685410" rtl="0" eaLnBrk="1" latinLnBrk="0" hangingPunct="1">
      <a:defRPr sz="1400" kern="1200">
        <a:solidFill>
          <a:schemeClr val="tx1"/>
        </a:solidFill>
        <a:latin typeface="+mn-lt"/>
        <a:ea typeface="+mn-ea"/>
        <a:cs typeface="+mn-cs"/>
      </a:defRPr>
    </a:lvl1pPr>
    <a:lvl2pPr marL="342705" algn="l" defTabSz="685410" rtl="0" eaLnBrk="1" latinLnBrk="0" hangingPunct="1">
      <a:defRPr sz="1400" kern="1200">
        <a:solidFill>
          <a:schemeClr val="tx1"/>
        </a:solidFill>
        <a:latin typeface="+mn-lt"/>
        <a:ea typeface="+mn-ea"/>
        <a:cs typeface="+mn-cs"/>
      </a:defRPr>
    </a:lvl2pPr>
    <a:lvl3pPr marL="685410" algn="l" defTabSz="685410" rtl="0" eaLnBrk="1" latinLnBrk="0" hangingPunct="1">
      <a:defRPr sz="1400" kern="1200">
        <a:solidFill>
          <a:schemeClr val="tx1"/>
        </a:solidFill>
        <a:latin typeface="+mn-lt"/>
        <a:ea typeface="+mn-ea"/>
        <a:cs typeface="+mn-cs"/>
      </a:defRPr>
    </a:lvl3pPr>
    <a:lvl4pPr marL="1028115" algn="l" defTabSz="685410" rtl="0" eaLnBrk="1" latinLnBrk="0" hangingPunct="1">
      <a:defRPr sz="1400" kern="1200">
        <a:solidFill>
          <a:schemeClr val="tx1"/>
        </a:solidFill>
        <a:latin typeface="+mn-lt"/>
        <a:ea typeface="+mn-ea"/>
        <a:cs typeface="+mn-cs"/>
      </a:defRPr>
    </a:lvl4pPr>
    <a:lvl5pPr marL="1370820" algn="l" defTabSz="685410" rtl="0" eaLnBrk="1" latinLnBrk="0" hangingPunct="1">
      <a:defRPr sz="1400" kern="1200">
        <a:solidFill>
          <a:schemeClr val="tx1"/>
        </a:solidFill>
        <a:latin typeface="+mn-lt"/>
        <a:ea typeface="+mn-ea"/>
        <a:cs typeface="+mn-cs"/>
      </a:defRPr>
    </a:lvl5pPr>
    <a:lvl6pPr marL="1713525" algn="l" defTabSz="685410" rtl="0" eaLnBrk="1" latinLnBrk="0" hangingPunct="1">
      <a:defRPr sz="1400" kern="1200">
        <a:solidFill>
          <a:schemeClr val="tx1"/>
        </a:solidFill>
        <a:latin typeface="+mn-lt"/>
        <a:ea typeface="+mn-ea"/>
        <a:cs typeface="+mn-cs"/>
      </a:defRPr>
    </a:lvl6pPr>
    <a:lvl7pPr marL="2056230" algn="l" defTabSz="685410" rtl="0" eaLnBrk="1" latinLnBrk="0" hangingPunct="1">
      <a:defRPr sz="1400" kern="1200">
        <a:solidFill>
          <a:schemeClr val="tx1"/>
        </a:solidFill>
        <a:latin typeface="+mn-lt"/>
        <a:ea typeface="+mn-ea"/>
        <a:cs typeface="+mn-cs"/>
      </a:defRPr>
    </a:lvl7pPr>
    <a:lvl8pPr marL="2398935" algn="l" defTabSz="685410" rtl="0" eaLnBrk="1" latinLnBrk="0" hangingPunct="1">
      <a:defRPr sz="1400" kern="1200">
        <a:solidFill>
          <a:schemeClr val="tx1"/>
        </a:solidFill>
        <a:latin typeface="+mn-lt"/>
        <a:ea typeface="+mn-ea"/>
        <a:cs typeface="+mn-cs"/>
      </a:defRPr>
    </a:lvl8pPr>
    <a:lvl9pPr marL="2741640" algn="l" defTabSz="685410"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416C"/>
    <a:srgbClr val="476B98"/>
    <a:srgbClr val="8FB0C2"/>
    <a:srgbClr val="5F5E5E"/>
    <a:srgbClr val="E1BF4F"/>
    <a:srgbClr val="C5D9E4"/>
    <a:srgbClr val="F0F0F0"/>
    <a:srgbClr val="C5C5C4"/>
    <a:srgbClr val="A5A5A4"/>
    <a:srgbClr val="0F2C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202"/>
    <p:restoredTop sz="95574"/>
  </p:normalViewPr>
  <p:slideViewPr>
    <p:cSldViewPr snapToGrid="0" snapToObjects="1">
      <p:cViewPr varScale="1">
        <p:scale>
          <a:sx n="88" d="100"/>
          <a:sy n="88" d="100"/>
        </p:scale>
        <p:origin x="636" y="64"/>
      </p:cViewPr>
      <p:guideLst>
        <p:guide orient="horz" pos="1620"/>
        <p:guide pos="2880"/>
      </p:guideLst>
    </p:cSldViewPr>
  </p:slideViewPr>
  <p:notesTextViewPr>
    <p:cViewPr>
      <p:scale>
        <a:sx n="1" d="1"/>
        <a:sy n="1" d="1"/>
      </p:scale>
      <p:origin x="0" y="0"/>
    </p:cViewPr>
  </p:notesTextViewPr>
  <p:notesViewPr>
    <p:cSldViewPr snapToGrid="0" snapToObjects="1">
      <p:cViewPr varScale="1">
        <p:scale>
          <a:sx n="88" d="100"/>
          <a:sy n="88" d="100"/>
        </p:scale>
        <p:origin x="3822"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67C9126-91B4-9349-AB53-92A937C820E3}" type="datetimeFigureOut">
              <a:rPr lang="en-US" smtClean="0"/>
              <a:t>2/4/2022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2273D4A-DADE-384E-B82B-B7CFFE4CA772}" type="slidenum">
              <a:rPr lang="en-US" smtClean="0"/>
              <a:t>‹#›</a:t>
            </a:fld>
            <a:endParaRPr lang="en-US"/>
          </a:p>
        </p:txBody>
      </p:sp>
    </p:spTree>
    <p:extLst>
      <p:ext uri="{BB962C8B-B14F-4D97-AF65-F5344CB8AC3E}">
        <p14:creationId xmlns:p14="http://schemas.microsoft.com/office/powerpoint/2010/main" val="14236815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E42124-436D-394E-A7EC-B637D995F67B}" type="datetimeFigureOut">
              <a:rPr lang="en-US" smtClean="0"/>
              <a:t>2/4/2022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5FEE54-8CBD-734F-95F3-810624B78272}" type="slidenum">
              <a:rPr lang="en-US" smtClean="0"/>
              <a:t>‹#›</a:t>
            </a:fld>
            <a:endParaRPr lang="en-US"/>
          </a:p>
        </p:txBody>
      </p:sp>
    </p:spTree>
    <p:extLst>
      <p:ext uri="{BB962C8B-B14F-4D97-AF65-F5344CB8AC3E}">
        <p14:creationId xmlns:p14="http://schemas.microsoft.com/office/powerpoint/2010/main" val="233640663"/>
      </p:ext>
    </p:extLst>
  </p:cSld>
  <p:clrMap bg1="lt1" tx1="dk1" bg2="lt2" tx2="dk2" accent1="accent1" accent2="accent2" accent3="accent3" accent4="accent4" accent5="accent5" accent6="accent6" hlink="hlink" folHlink="folHlink"/>
  <p:notesStyle>
    <a:lvl1pPr marL="0" algn="l" defTabSz="685410" rtl="0" eaLnBrk="1" latinLnBrk="0" hangingPunct="1">
      <a:defRPr sz="900" kern="1200">
        <a:solidFill>
          <a:schemeClr val="tx1"/>
        </a:solidFill>
        <a:latin typeface="+mn-lt"/>
        <a:ea typeface="+mn-ea"/>
        <a:cs typeface="+mn-cs"/>
      </a:defRPr>
    </a:lvl1pPr>
    <a:lvl2pPr marL="342705" algn="l" defTabSz="685410" rtl="0" eaLnBrk="1" latinLnBrk="0" hangingPunct="1">
      <a:defRPr sz="900" kern="1200">
        <a:solidFill>
          <a:schemeClr val="tx1"/>
        </a:solidFill>
        <a:latin typeface="+mn-lt"/>
        <a:ea typeface="+mn-ea"/>
        <a:cs typeface="+mn-cs"/>
      </a:defRPr>
    </a:lvl2pPr>
    <a:lvl3pPr marL="685410" algn="l" defTabSz="685410" rtl="0" eaLnBrk="1" latinLnBrk="0" hangingPunct="1">
      <a:defRPr sz="900" kern="1200">
        <a:solidFill>
          <a:schemeClr val="tx1"/>
        </a:solidFill>
        <a:latin typeface="+mn-lt"/>
        <a:ea typeface="+mn-ea"/>
        <a:cs typeface="+mn-cs"/>
      </a:defRPr>
    </a:lvl3pPr>
    <a:lvl4pPr marL="1028115" algn="l" defTabSz="685410" rtl="0" eaLnBrk="1" latinLnBrk="0" hangingPunct="1">
      <a:defRPr sz="900" kern="1200">
        <a:solidFill>
          <a:schemeClr val="tx1"/>
        </a:solidFill>
        <a:latin typeface="+mn-lt"/>
        <a:ea typeface="+mn-ea"/>
        <a:cs typeface="+mn-cs"/>
      </a:defRPr>
    </a:lvl4pPr>
    <a:lvl5pPr marL="1370820" algn="l" defTabSz="685410" rtl="0" eaLnBrk="1" latinLnBrk="0" hangingPunct="1">
      <a:defRPr sz="900" kern="1200">
        <a:solidFill>
          <a:schemeClr val="tx1"/>
        </a:solidFill>
        <a:latin typeface="+mn-lt"/>
        <a:ea typeface="+mn-ea"/>
        <a:cs typeface="+mn-cs"/>
      </a:defRPr>
    </a:lvl5pPr>
    <a:lvl6pPr marL="1713525" algn="l" defTabSz="685410" rtl="0" eaLnBrk="1" latinLnBrk="0" hangingPunct="1">
      <a:defRPr sz="900" kern="1200">
        <a:solidFill>
          <a:schemeClr val="tx1"/>
        </a:solidFill>
        <a:latin typeface="+mn-lt"/>
        <a:ea typeface="+mn-ea"/>
        <a:cs typeface="+mn-cs"/>
      </a:defRPr>
    </a:lvl6pPr>
    <a:lvl7pPr marL="2056230" algn="l" defTabSz="685410" rtl="0" eaLnBrk="1" latinLnBrk="0" hangingPunct="1">
      <a:defRPr sz="900" kern="1200">
        <a:solidFill>
          <a:schemeClr val="tx1"/>
        </a:solidFill>
        <a:latin typeface="+mn-lt"/>
        <a:ea typeface="+mn-ea"/>
        <a:cs typeface="+mn-cs"/>
      </a:defRPr>
    </a:lvl7pPr>
    <a:lvl8pPr marL="2398935" algn="l" defTabSz="685410" rtl="0" eaLnBrk="1" latinLnBrk="0" hangingPunct="1">
      <a:defRPr sz="900" kern="1200">
        <a:solidFill>
          <a:schemeClr val="tx1"/>
        </a:solidFill>
        <a:latin typeface="+mn-lt"/>
        <a:ea typeface="+mn-ea"/>
        <a:cs typeface="+mn-cs"/>
      </a:defRPr>
    </a:lvl8pPr>
    <a:lvl9pPr marL="2741640" algn="l" defTabSz="68541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5FEE54-8CBD-734F-95F3-810624B78272}" type="slidenum">
              <a:rPr lang="en-US" smtClean="0"/>
              <a:t>1</a:t>
            </a:fld>
            <a:endParaRPr lang="en-US"/>
          </a:p>
        </p:txBody>
      </p:sp>
    </p:spTree>
    <p:extLst>
      <p:ext uri="{BB962C8B-B14F-4D97-AF65-F5344CB8AC3E}">
        <p14:creationId xmlns:p14="http://schemas.microsoft.com/office/powerpoint/2010/main" val="11985163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8" name="Rectangle 7"/>
          <p:cNvSpPr/>
          <p:nvPr userDrawn="1"/>
        </p:nvSpPr>
        <p:spPr>
          <a:xfrm>
            <a:off x="0" y="0"/>
            <a:ext cx="9144000" cy="5143500"/>
          </a:xfrm>
          <a:prstGeom prst="rect">
            <a:avLst/>
          </a:prstGeom>
          <a:solidFill>
            <a:srgbClr val="1F416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0" tIns="45715" rIns="91430" bIns="45715" numCol="1" spcCol="0" rtlCol="0" fromWordArt="0" anchor="ctr" anchorCtr="0" forceAA="0" compatLnSpc="1">
            <a:prstTxWarp prst="textNoShape">
              <a:avLst/>
            </a:prstTxWarp>
            <a:noAutofit/>
          </a:bodyPr>
          <a:lstStyle/>
          <a:p>
            <a:pPr algn="ctr"/>
            <a:endParaRPr lang="en-US" sz="140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41513" y="1612997"/>
            <a:ext cx="1860972" cy="1917508"/>
          </a:xfrm>
          <a:prstGeom prst="rect">
            <a:avLst/>
          </a:prstGeom>
        </p:spPr>
      </p:pic>
    </p:spTree>
    <p:extLst>
      <p:ext uri="{BB962C8B-B14F-4D97-AF65-F5344CB8AC3E}">
        <p14:creationId xmlns:p14="http://schemas.microsoft.com/office/powerpoint/2010/main" val="19875150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ale blue title">
    <p:spTree>
      <p:nvGrpSpPr>
        <p:cNvPr id="1" name=""/>
        <p:cNvGrpSpPr/>
        <p:nvPr/>
      </p:nvGrpSpPr>
      <p:grpSpPr>
        <a:xfrm>
          <a:off x="0" y="0"/>
          <a:ext cx="0" cy="0"/>
          <a:chOff x="0" y="0"/>
          <a:chExt cx="0" cy="0"/>
        </a:xfrm>
      </p:grpSpPr>
      <p:sp>
        <p:nvSpPr>
          <p:cNvPr id="10" name="Rectangle 9"/>
          <p:cNvSpPr/>
          <p:nvPr userDrawn="1"/>
        </p:nvSpPr>
        <p:spPr>
          <a:xfrm>
            <a:off x="0" y="0"/>
            <a:ext cx="9144000" cy="5143500"/>
          </a:xfrm>
          <a:prstGeom prst="rect">
            <a:avLst/>
          </a:prstGeom>
          <a:solidFill>
            <a:srgbClr val="C5D9E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0" tIns="45715" rIns="91430" bIns="45715" numCol="1" spcCol="0" rtlCol="0" fromWordArt="0" anchor="ctr" anchorCtr="0" forceAA="0" compatLnSpc="1">
            <a:prstTxWarp prst="textNoShape">
              <a:avLst/>
            </a:prstTxWarp>
            <a:noAutofit/>
          </a:bodyPr>
          <a:lstStyle/>
          <a:p>
            <a:pPr algn="ctr"/>
            <a:endParaRPr lang="en-US" sz="1400">
              <a:solidFill>
                <a:srgbClr val="E4E4E4"/>
              </a:solidFill>
            </a:endParaRPr>
          </a:p>
        </p:txBody>
      </p:sp>
      <p:cxnSp>
        <p:nvCxnSpPr>
          <p:cNvPr id="8" name="Straight Connector 7"/>
          <p:cNvCxnSpPr/>
          <p:nvPr userDrawn="1"/>
        </p:nvCxnSpPr>
        <p:spPr>
          <a:xfrm flipV="1">
            <a:off x="508362" y="4575499"/>
            <a:ext cx="8127291" cy="23471"/>
          </a:xfrm>
          <a:prstGeom prst="line">
            <a:avLst/>
          </a:prstGeom>
          <a:ln w="3175">
            <a:solidFill>
              <a:srgbClr val="1E416C"/>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1185" y="4359356"/>
            <a:ext cx="1736401" cy="241876"/>
          </a:xfrm>
          <a:prstGeom prst="rect">
            <a:avLst/>
          </a:prstGeom>
        </p:spPr>
      </p:pic>
      <p:sp>
        <p:nvSpPr>
          <p:cNvPr id="15" name="Text Placeholder 16"/>
          <p:cNvSpPr>
            <a:spLocks noGrp="1"/>
          </p:cNvSpPr>
          <p:nvPr>
            <p:ph type="body" sz="quarter" idx="11" hasCustomPrompt="1"/>
          </p:nvPr>
        </p:nvSpPr>
        <p:spPr>
          <a:xfrm>
            <a:off x="1023938" y="2217728"/>
            <a:ext cx="7096125" cy="557213"/>
          </a:xfrm>
          <a:prstGeom prst="rect">
            <a:avLst/>
          </a:prstGeom>
        </p:spPr>
        <p:txBody>
          <a:bodyPr lIns="91430" tIns="45715" rIns="91430" bIns="45715"/>
          <a:lstStyle>
            <a:lvl1pPr marL="0" indent="0" algn="ctr">
              <a:lnSpc>
                <a:spcPts val="3600"/>
              </a:lnSpc>
              <a:buFontTx/>
              <a:buNone/>
              <a:defRPr sz="3000">
                <a:solidFill>
                  <a:srgbClr val="1E416C"/>
                </a:solidFill>
                <a:latin typeface="Georgia" panose="02040502050405020303" pitchFamily="18" charset="0"/>
                <a:ea typeface="Adria Slab" charset="0"/>
                <a:cs typeface="Arial" panose="020B0604020202020204" pitchFamily="34" charset="0"/>
              </a:defRPr>
            </a:lvl1pPr>
            <a:lvl2pPr marL="342859" indent="0" algn="ctr">
              <a:buFontTx/>
              <a:buNone/>
              <a:defRPr>
                <a:solidFill>
                  <a:schemeClr val="bg1"/>
                </a:solidFill>
                <a:latin typeface="Adria Slab" charset="0"/>
                <a:ea typeface="Adria Slab" charset="0"/>
                <a:cs typeface="Adria Slab" charset="0"/>
              </a:defRPr>
            </a:lvl2pPr>
            <a:lvl3pPr marL="685718" indent="0" algn="ctr">
              <a:buFontTx/>
              <a:buNone/>
              <a:defRPr>
                <a:solidFill>
                  <a:schemeClr val="bg1"/>
                </a:solidFill>
                <a:latin typeface="Adria Slab" charset="0"/>
                <a:ea typeface="Adria Slab" charset="0"/>
                <a:cs typeface="Adria Slab" charset="0"/>
              </a:defRPr>
            </a:lvl3pPr>
            <a:lvl4pPr marL="1028577" indent="0" algn="ctr">
              <a:buFontTx/>
              <a:buNone/>
              <a:defRPr>
                <a:solidFill>
                  <a:schemeClr val="bg1"/>
                </a:solidFill>
                <a:latin typeface="Adria Slab" charset="0"/>
                <a:ea typeface="Adria Slab" charset="0"/>
                <a:cs typeface="Adria Slab" charset="0"/>
              </a:defRPr>
            </a:lvl4pPr>
            <a:lvl5pPr marL="1371436" indent="0" algn="ctr">
              <a:buFontTx/>
              <a:buNone/>
              <a:defRPr>
                <a:solidFill>
                  <a:schemeClr val="bg1"/>
                </a:solidFill>
                <a:latin typeface="Adria Slab" charset="0"/>
                <a:ea typeface="Adria Slab" charset="0"/>
                <a:cs typeface="Adria Slab" charset="0"/>
              </a:defRPr>
            </a:lvl5pPr>
          </a:lstStyle>
          <a:p>
            <a:pPr lvl="0"/>
            <a:r>
              <a:rPr lang="en-US" dirty="0"/>
              <a:t>Section Title</a:t>
            </a:r>
          </a:p>
        </p:txBody>
      </p:sp>
      <p:sp>
        <p:nvSpPr>
          <p:cNvPr id="11" name="TextBox 10"/>
          <p:cNvSpPr txBox="1"/>
          <p:nvPr userDrawn="1"/>
        </p:nvSpPr>
        <p:spPr>
          <a:xfrm>
            <a:off x="7125392" y="4676613"/>
            <a:ext cx="1726651" cy="276999"/>
          </a:xfrm>
          <a:prstGeom prst="rect">
            <a:avLst/>
          </a:prstGeom>
          <a:noFill/>
        </p:spPr>
        <p:txBody>
          <a:bodyPr wrap="square" rtlCol="0">
            <a:spAutoFit/>
          </a:bodyPr>
          <a:lstStyle/>
          <a:p>
            <a:r>
              <a:rPr lang="fi-FI" sz="1200" dirty="0">
                <a:solidFill>
                  <a:srgbClr val="1E416C"/>
                </a:solidFill>
                <a:latin typeface="Georgia" panose="02040502050405020303" pitchFamily="18" charset="0"/>
                <a:ea typeface="Adria Slab" panose="00000500000000000000" pitchFamily="50" charset="0"/>
                <a:cs typeface="Arial" panose="020B0604020202020204" pitchFamily="34" charset="0"/>
              </a:rPr>
              <a:t>@gardencourtlaw</a:t>
            </a:r>
            <a:endParaRPr lang="en-GB" sz="1200" dirty="0">
              <a:solidFill>
                <a:srgbClr val="1E416C"/>
              </a:solidFill>
              <a:latin typeface="Georgia" panose="02040502050405020303" pitchFamily="18" charset="0"/>
              <a:ea typeface="Adria Slab" panose="00000500000000000000" pitchFamily="50" charset="0"/>
              <a:cs typeface="Arial" panose="020B0604020202020204" pitchFamily="34" charset="0"/>
            </a:endParaRPr>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64022" y="3849438"/>
            <a:ext cx="425827" cy="614871"/>
          </a:xfrm>
          <a:prstGeom prst="rect">
            <a:avLst/>
          </a:prstGeom>
        </p:spPr>
      </p:pic>
      <p:pic>
        <p:nvPicPr>
          <p:cNvPr id="5" name="Picture 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781971" y="3894855"/>
            <a:ext cx="771933" cy="532706"/>
          </a:xfrm>
          <a:prstGeom prst="rect">
            <a:avLst/>
          </a:prstGeom>
        </p:spPr>
      </p:pic>
      <p:pic>
        <p:nvPicPr>
          <p:cNvPr id="12" name="Picture 1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914500" y="4746908"/>
            <a:ext cx="224284" cy="182468"/>
          </a:xfrm>
          <a:prstGeom prst="rect">
            <a:avLst/>
          </a:prstGeom>
        </p:spPr>
      </p:pic>
    </p:spTree>
    <p:extLst>
      <p:ext uri="{BB962C8B-B14F-4D97-AF65-F5344CB8AC3E}">
        <p14:creationId xmlns:p14="http://schemas.microsoft.com/office/powerpoint/2010/main" val="1284826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Grey title">
    <p:spTree>
      <p:nvGrpSpPr>
        <p:cNvPr id="1" name=""/>
        <p:cNvGrpSpPr/>
        <p:nvPr/>
      </p:nvGrpSpPr>
      <p:grpSpPr>
        <a:xfrm>
          <a:off x="0" y="0"/>
          <a:ext cx="0" cy="0"/>
          <a:chOff x="0" y="0"/>
          <a:chExt cx="0" cy="0"/>
        </a:xfrm>
      </p:grpSpPr>
      <p:sp>
        <p:nvSpPr>
          <p:cNvPr id="17" name="Rectangle 16"/>
          <p:cNvSpPr/>
          <p:nvPr userDrawn="1"/>
        </p:nvSpPr>
        <p:spPr>
          <a:xfrm>
            <a:off x="0" y="0"/>
            <a:ext cx="9144000" cy="5143500"/>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0" tIns="45715" rIns="91430" bIns="45715" numCol="1" spcCol="0" rtlCol="0" fromWordArt="0" anchor="ctr" anchorCtr="0" forceAA="0" compatLnSpc="1">
            <a:prstTxWarp prst="textNoShape">
              <a:avLst/>
            </a:prstTxWarp>
            <a:noAutofit/>
          </a:bodyPr>
          <a:lstStyle/>
          <a:p>
            <a:pPr algn="ctr"/>
            <a:endParaRPr lang="en-US" sz="1400"/>
          </a:p>
        </p:txBody>
      </p:sp>
      <p:sp>
        <p:nvSpPr>
          <p:cNvPr id="15" name="Text Placeholder 16"/>
          <p:cNvSpPr>
            <a:spLocks noGrp="1"/>
          </p:cNvSpPr>
          <p:nvPr>
            <p:ph type="body" sz="quarter" idx="11" hasCustomPrompt="1"/>
          </p:nvPr>
        </p:nvSpPr>
        <p:spPr>
          <a:xfrm>
            <a:off x="1023938" y="2217728"/>
            <a:ext cx="7096125" cy="557213"/>
          </a:xfrm>
          <a:prstGeom prst="rect">
            <a:avLst/>
          </a:prstGeom>
        </p:spPr>
        <p:txBody>
          <a:bodyPr lIns="91430" tIns="45715" rIns="91430" bIns="45715"/>
          <a:lstStyle>
            <a:lvl1pPr marL="0" indent="0" algn="ctr">
              <a:lnSpc>
                <a:spcPts val="3600"/>
              </a:lnSpc>
              <a:buFontTx/>
              <a:buNone/>
              <a:defRPr sz="3000">
                <a:solidFill>
                  <a:srgbClr val="1E416C"/>
                </a:solidFill>
                <a:latin typeface="Georgia" panose="02040502050405020303" pitchFamily="18" charset="0"/>
                <a:ea typeface="Adria Slab" charset="0"/>
                <a:cs typeface="Georgia" panose="02040502050405020303" pitchFamily="18" charset="0"/>
              </a:defRPr>
            </a:lvl1pPr>
            <a:lvl2pPr marL="342859" indent="0" algn="ctr">
              <a:buFontTx/>
              <a:buNone/>
              <a:defRPr>
                <a:solidFill>
                  <a:schemeClr val="bg1"/>
                </a:solidFill>
                <a:latin typeface="Adria Slab" charset="0"/>
                <a:ea typeface="Adria Slab" charset="0"/>
                <a:cs typeface="Adria Slab" charset="0"/>
              </a:defRPr>
            </a:lvl2pPr>
            <a:lvl3pPr marL="685718" indent="0" algn="ctr">
              <a:buFontTx/>
              <a:buNone/>
              <a:defRPr>
                <a:solidFill>
                  <a:schemeClr val="bg1"/>
                </a:solidFill>
                <a:latin typeface="Adria Slab" charset="0"/>
                <a:ea typeface="Adria Slab" charset="0"/>
                <a:cs typeface="Adria Slab" charset="0"/>
              </a:defRPr>
            </a:lvl3pPr>
            <a:lvl4pPr marL="1028577" indent="0" algn="ctr">
              <a:buFontTx/>
              <a:buNone/>
              <a:defRPr>
                <a:solidFill>
                  <a:schemeClr val="bg1"/>
                </a:solidFill>
                <a:latin typeface="Adria Slab" charset="0"/>
                <a:ea typeface="Adria Slab" charset="0"/>
                <a:cs typeface="Adria Slab" charset="0"/>
              </a:defRPr>
            </a:lvl4pPr>
            <a:lvl5pPr marL="1371436" indent="0" algn="ctr">
              <a:buFontTx/>
              <a:buNone/>
              <a:defRPr>
                <a:solidFill>
                  <a:schemeClr val="bg1"/>
                </a:solidFill>
                <a:latin typeface="Adria Slab" charset="0"/>
                <a:ea typeface="Adria Slab" charset="0"/>
                <a:cs typeface="Adria Slab" charset="0"/>
              </a:defRPr>
            </a:lvl5pPr>
          </a:lstStyle>
          <a:p>
            <a:pPr lvl="0"/>
            <a:r>
              <a:rPr lang="en-US" dirty="0"/>
              <a:t>Section Title</a:t>
            </a:r>
          </a:p>
        </p:txBody>
      </p:sp>
      <p:cxnSp>
        <p:nvCxnSpPr>
          <p:cNvPr id="12" name="Straight Connector 11"/>
          <p:cNvCxnSpPr/>
          <p:nvPr userDrawn="1"/>
        </p:nvCxnSpPr>
        <p:spPr>
          <a:xfrm flipV="1">
            <a:off x="508362" y="4575499"/>
            <a:ext cx="8127291" cy="23471"/>
          </a:xfrm>
          <a:prstGeom prst="line">
            <a:avLst/>
          </a:prstGeom>
          <a:ln w="3175">
            <a:solidFill>
              <a:srgbClr val="1E416C"/>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1185" y="4735856"/>
            <a:ext cx="1736401" cy="241877"/>
          </a:xfrm>
          <a:prstGeom prst="rect">
            <a:avLst/>
          </a:prstGeom>
        </p:spPr>
      </p:pic>
      <p:sp>
        <p:nvSpPr>
          <p:cNvPr id="16" name="Slide Number Placeholder 5"/>
          <p:cNvSpPr txBox="1">
            <a:spLocks/>
          </p:cNvSpPr>
          <p:nvPr userDrawn="1"/>
        </p:nvSpPr>
        <p:spPr>
          <a:xfrm>
            <a:off x="6672982" y="4318715"/>
            <a:ext cx="2057400" cy="273844"/>
          </a:xfrm>
          <a:prstGeom prst="rect">
            <a:avLst/>
          </a:prstGeom>
        </p:spPr>
        <p:txBody>
          <a:bodyPr vert="horz" lIns="91430" tIns="45715" rIns="91430" bIns="45715" rtlCol="0" anchor="ctr"/>
          <a:lstStyle>
            <a:defPPr>
              <a:defRPr lang="en-US"/>
            </a:defPPr>
            <a:lvl1pPr marL="0" algn="r" defTabSz="685488" rtl="0" eaLnBrk="1" latinLnBrk="0" hangingPunct="1">
              <a:defRPr sz="900" kern="1200">
                <a:solidFill>
                  <a:srgbClr val="C5C5C4"/>
                </a:solidFill>
                <a:latin typeface="Adria Slab" charset="0"/>
                <a:ea typeface="Adria Slab" charset="0"/>
                <a:cs typeface="Adria Slab" charset="0"/>
              </a:defRPr>
            </a:lvl1pPr>
            <a:lvl2pPr marL="342744" algn="l" defTabSz="685488" rtl="0" eaLnBrk="1" latinLnBrk="0" hangingPunct="1">
              <a:defRPr sz="1350" kern="1200">
                <a:solidFill>
                  <a:schemeClr val="tx1"/>
                </a:solidFill>
                <a:latin typeface="+mn-lt"/>
                <a:ea typeface="+mn-ea"/>
                <a:cs typeface="+mn-cs"/>
              </a:defRPr>
            </a:lvl2pPr>
            <a:lvl3pPr marL="685488" algn="l" defTabSz="685488" rtl="0" eaLnBrk="1" latinLnBrk="0" hangingPunct="1">
              <a:defRPr sz="1350" kern="1200">
                <a:solidFill>
                  <a:schemeClr val="tx1"/>
                </a:solidFill>
                <a:latin typeface="+mn-lt"/>
                <a:ea typeface="+mn-ea"/>
                <a:cs typeface="+mn-cs"/>
              </a:defRPr>
            </a:lvl3pPr>
            <a:lvl4pPr marL="1028232" algn="l" defTabSz="685488" rtl="0" eaLnBrk="1" latinLnBrk="0" hangingPunct="1">
              <a:defRPr sz="1350" kern="1200">
                <a:solidFill>
                  <a:schemeClr val="tx1"/>
                </a:solidFill>
                <a:latin typeface="+mn-lt"/>
                <a:ea typeface="+mn-ea"/>
                <a:cs typeface="+mn-cs"/>
              </a:defRPr>
            </a:lvl4pPr>
            <a:lvl5pPr marL="1370976" algn="l" defTabSz="685488" rtl="0" eaLnBrk="1" latinLnBrk="0" hangingPunct="1">
              <a:defRPr sz="1350" kern="1200">
                <a:solidFill>
                  <a:schemeClr val="tx1"/>
                </a:solidFill>
                <a:latin typeface="+mn-lt"/>
                <a:ea typeface="+mn-ea"/>
                <a:cs typeface="+mn-cs"/>
              </a:defRPr>
            </a:lvl5pPr>
            <a:lvl6pPr marL="1713720" algn="l" defTabSz="685488" rtl="0" eaLnBrk="1" latinLnBrk="0" hangingPunct="1">
              <a:defRPr sz="1350" kern="1200">
                <a:solidFill>
                  <a:schemeClr val="tx1"/>
                </a:solidFill>
                <a:latin typeface="+mn-lt"/>
                <a:ea typeface="+mn-ea"/>
                <a:cs typeface="+mn-cs"/>
              </a:defRPr>
            </a:lvl6pPr>
            <a:lvl7pPr marL="2056464" algn="l" defTabSz="685488" rtl="0" eaLnBrk="1" latinLnBrk="0" hangingPunct="1">
              <a:defRPr sz="1350" kern="1200">
                <a:solidFill>
                  <a:schemeClr val="tx1"/>
                </a:solidFill>
                <a:latin typeface="+mn-lt"/>
                <a:ea typeface="+mn-ea"/>
                <a:cs typeface="+mn-cs"/>
              </a:defRPr>
            </a:lvl7pPr>
            <a:lvl8pPr marL="2399208" algn="l" defTabSz="685488" rtl="0" eaLnBrk="1" latinLnBrk="0" hangingPunct="1">
              <a:defRPr sz="1350" kern="1200">
                <a:solidFill>
                  <a:schemeClr val="tx1"/>
                </a:solidFill>
                <a:latin typeface="+mn-lt"/>
                <a:ea typeface="+mn-ea"/>
                <a:cs typeface="+mn-cs"/>
              </a:defRPr>
            </a:lvl8pPr>
            <a:lvl9pPr marL="2741952" algn="l" defTabSz="685488" rtl="0" eaLnBrk="1" latinLnBrk="0" hangingPunct="1">
              <a:defRPr sz="1350" kern="1200">
                <a:solidFill>
                  <a:schemeClr val="tx1"/>
                </a:solidFill>
                <a:latin typeface="+mn-lt"/>
                <a:ea typeface="+mn-ea"/>
                <a:cs typeface="+mn-cs"/>
              </a:defRPr>
            </a:lvl9pPr>
          </a:lstStyle>
          <a:p>
            <a:fld id="{7628EDF9-49C9-3B4E-9E3F-68E4798302E0}" type="slidenum">
              <a:rPr lang="en-US" smtClean="0">
                <a:solidFill>
                  <a:srgbClr val="1E416C"/>
                </a:solidFill>
              </a:rPr>
              <a:pPr/>
              <a:t>‹#›</a:t>
            </a:fld>
            <a:endParaRPr lang="en-US" dirty="0">
              <a:solidFill>
                <a:srgbClr val="1E416C"/>
              </a:solidFill>
            </a:endParaRPr>
          </a:p>
        </p:txBody>
      </p:sp>
    </p:spTree>
    <p:extLst>
      <p:ext uri="{BB962C8B-B14F-4D97-AF65-F5344CB8AC3E}">
        <p14:creationId xmlns:p14="http://schemas.microsoft.com/office/powerpoint/2010/main" val="988450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ilding titl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3" name="Slide Number Placeholder 5"/>
          <p:cNvSpPr txBox="1">
            <a:spLocks/>
          </p:cNvSpPr>
          <p:nvPr userDrawn="1"/>
        </p:nvSpPr>
        <p:spPr>
          <a:xfrm>
            <a:off x="6672982" y="4318715"/>
            <a:ext cx="2057400" cy="273844"/>
          </a:xfrm>
          <a:prstGeom prst="rect">
            <a:avLst/>
          </a:prstGeom>
        </p:spPr>
        <p:txBody>
          <a:bodyPr vert="horz" lIns="91430" tIns="45715" rIns="91430" bIns="45715" rtlCol="0" anchor="ctr"/>
          <a:lstStyle>
            <a:defPPr>
              <a:defRPr lang="en-US"/>
            </a:defPPr>
            <a:lvl1pPr marL="0" algn="r" defTabSz="685488" rtl="0" eaLnBrk="1" latinLnBrk="0" hangingPunct="1">
              <a:defRPr sz="900" kern="1200">
                <a:solidFill>
                  <a:srgbClr val="C5C5C4"/>
                </a:solidFill>
                <a:latin typeface="Adria Slab" charset="0"/>
                <a:ea typeface="Adria Slab" charset="0"/>
                <a:cs typeface="Adria Slab" charset="0"/>
              </a:defRPr>
            </a:lvl1pPr>
            <a:lvl2pPr marL="342744" algn="l" defTabSz="685488" rtl="0" eaLnBrk="1" latinLnBrk="0" hangingPunct="1">
              <a:defRPr sz="1350" kern="1200">
                <a:solidFill>
                  <a:schemeClr val="tx1"/>
                </a:solidFill>
                <a:latin typeface="+mn-lt"/>
                <a:ea typeface="+mn-ea"/>
                <a:cs typeface="+mn-cs"/>
              </a:defRPr>
            </a:lvl2pPr>
            <a:lvl3pPr marL="685488" algn="l" defTabSz="685488" rtl="0" eaLnBrk="1" latinLnBrk="0" hangingPunct="1">
              <a:defRPr sz="1350" kern="1200">
                <a:solidFill>
                  <a:schemeClr val="tx1"/>
                </a:solidFill>
                <a:latin typeface="+mn-lt"/>
                <a:ea typeface="+mn-ea"/>
                <a:cs typeface="+mn-cs"/>
              </a:defRPr>
            </a:lvl3pPr>
            <a:lvl4pPr marL="1028232" algn="l" defTabSz="685488" rtl="0" eaLnBrk="1" latinLnBrk="0" hangingPunct="1">
              <a:defRPr sz="1350" kern="1200">
                <a:solidFill>
                  <a:schemeClr val="tx1"/>
                </a:solidFill>
                <a:latin typeface="+mn-lt"/>
                <a:ea typeface="+mn-ea"/>
                <a:cs typeface="+mn-cs"/>
              </a:defRPr>
            </a:lvl4pPr>
            <a:lvl5pPr marL="1370976" algn="l" defTabSz="685488" rtl="0" eaLnBrk="1" latinLnBrk="0" hangingPunct="1">
              <a:defRPr sz="1350" kern="1200">
                <a:solidFill>
                  <a:schemeClr val="tx1"/>
                </a:solidFill>
                <a:latin typeface="+mn-lt"/>
                <a:ea typeface="+mn-ea"/>
                <a:cs typeface="+mn-cs"/>
              </a:defRPr>
            </a:lvl5pPr>
            <a:lvl6pPr marL="1713720" algn="l" defTabSz="685488" rtl="0" eaLnBrk="1" latinLnBrk="0" hangingPunct="1">
              <a:defRPr sz="1350" kern="1200">
                <a:solidFill>
                  <a:schemeClr val="tx1"/>
                </a:solidFill>
                <a:latin typeface="+mn-lt"/>
                <a:ea typeface="+mn-ea"/>
                <a:cs typeface="+mn-cs"/>
              </a:defRPr>
            </a:lvl6pPr>
            <a:lvl7pPr marL="2056464" algn="l" defTabSz="685488" rtl="0" eaLnBrk="1" latinLnBrk="0" hangingPunct="1">
              <a:defRPr sz="1350" kern="1200">
                <a:solidFill>
                  <a:schemeClr val="tx1"/>
                </a:solidFill>
                <a:latin typeface="+mn-lt"/>
                <a:ea typeface="+mn-ea"/>
                <a:cs typeface="+mn-cs"/>
              </a:defRPr>
            </a:lvl7pPr>
            <a:lvl8pPr marL="2399208" algn="l" defTabSz="685488" rtl="0" eaLnBrk="1" latinLnBrk="0" hangingPunct="1">
              <a:defRPr sz="1350" kern="1200">
                <a:solidFill>
                  <a:schemeClr val="tx1"/>
                </a:solidFill>
                <a:latin typeface="+mn-lt"/>
                <a:ea typeface="+mn-ea"/>
                <a:cs typeface="+mn-cs"/>
              </a:defRPr>
            </a:lvl8pPr>
            <a:lvl9pPr marL="2741952" algn="l" defTabSz="685488" rtl="0" eaLnBrk="1" latinLnBrk="0" hangingPunct="1">
              <a:defRPr sz="1350" kern="1200">
                <a:solidFill>
                  <a:schemeClr val="tx1"/>
                </a:solidFill>
                <a:latin typeface="+mn-lt"/>
                <a:ea typeface="+mn-ea"/>
                <a:cs typeface="+mn-cs"/>
              </a:defRPr>
            </a:lvl9pPr>
          </a:lstStyle>
          <a:p>
            <a:fld id="{7628EDF9-49C9-3B4E-9E3F-68E4798302E0}" type="slidenum">
              <a:rPr lang="en-US" smtClean="0">
                <a:solidFill>
                  <a:schemeClr val="bg1"/>
                </a:solidFill>
              </a:rPr>
              <a:pPr/>
              <a:t>‹#›</a:t>
            </a:fld>
            <a:endParaRPr lang="en-US" dirty="0">
              <a:solidFill>
                <a:schemeClr val="bg1"/>
              </a:solidFill>
            </a:endParaRPr>
          </a:p>
        </p:txBody>
      </p:sp>
      <p:cxnSp>
        <p:nvCxnSpPr>
          <p:cNvPr id="14" name="Straight Connector 13"/>
          <p:cNvCxnSpPr/>
          <p:nvPr userDrawn="1"/>
        </p:nvCxnSpPr>
        <p:spPr>
          <a:xfrm flipV="1">
            <a:off x="508362" y="4575499"/>
            <a:ext cx="8127291" cy="23471"/>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1187" y="4359356"/>
            <a:ext cx="1736394" cy="241875"/>
          </a:xfrm>
          <a:prstGeom prst="rect">
            <a:avLst/>
          </a:prstGeom>
        </p:spPr>
      </p:pic>
      <p:sp>
        <p:nvSpPr>
          <p:cNvPr id="17" name="Text Placeholder 16"/>
          <p:cNvSpPr>
            <a:spLocks noGrp="1"/>
          </p:cNvSpPr>
          <p:nvPr>
            <p:ph type="body" sz="quarter" idx="11" hasCustomPrompt="1"/>
          </p:nvPr>
        </p:nvSpPr>
        <p:spPr>
          <a:xfrm>
            <a:off x="1023938" y="2217728"/>
            <a:ext cx="7096125" cy="557213"/>
          </a:xfrm>
          <a:prstGeom prst="rect">
            <a:avLst/>
          </a:prstGeom>
        </p:spPr>
        <p:txBody>
          <a:bodyPr lIns="91430" tIns="45715" rIns="91430" bIns="45715"/>
          <a:lstStyle>
            <a:lvl1pPr marL="0" indent="0" algn="ctr">
              <a:lnSpc>
                <a:spcPts val="3600"/>
              </a:lnSpc>
              <a:buFontTx/>
              <a:buNone/>
              <a:defRPr sz="3000">
                <a:solidFill>
                  <a:schemeClr val="bg1"/>
                </a:solidFill>
                <a:latin typeface="Adria Slab" charset="0"/>
                <a:ea typeface="Adria Slab" charset="0"/>
                <a:cs typeface="Adria Slab" charset="0"/>
              </a:defRPr>
            </a:lvl1pPr>
            <a:lvl2pPr marL="342859" indent="0" algn="ctr">
              <a:buFontTx/>
              <a:buNone/>
              <a:defRPr>
                <a:solidFill>
                  <a:schemeClr val="bg1"/>
                </a:solidFill>
                <a:latin typeface="Adria Slab" charset="0"/>
                <a:ea typeface="Adria Slab" charset="0"/>
                <a:cs typeface="Adria Slab" charset="0"/>
              </a:defRPr>
            </a:lvl2pPr>
            <a:lvl3pPr marL="685718" indent="0" algn="ctr">
              <a:buFontTx/>
              <a:buNone/>
              <a:defRPr>
                <a:solidFill>
                  <a:schemeClr val="bg1"/>
                </a:solidFill>
                <a:latin typeface="Adria Slab" charset="0"/>
                <a:ea typeface="Adria Slab" charset="0"/>
                <a:cs typeface="Adria Slab" charset="0"/>
              </a:defRPr>
            </a:lvl3pPr>
            <a:lvl4pPr marL="1028577" indent="0" algn="ctr">
              <a:buFontTx/>
              <a:buNone/>
              <a:defRPr>
                <a:solidFill>
                  <a:schemeClr val="bg1"/>
                </a:solidFill>
                <a:latin typeface="Adria Slab" charset="0"/>
                <a:ea typeface="Adria Slab" charset="0"/>
                <a:cs typeface="Adria Slab" charset="0"/>
              </a:defRPr>
            </a:lvl4pPr>
            <a:lvl5pPr marL="1371436" indent="0" algn="ctr">
              <a:buFontTx/>
              <a:buNone/>
              <a:defRPr>
                <a:solidFill>
                  <a:schemeClr val="bg1"/>
                </a:solidFill>
                <a:latin typeface="Adria Slab" charset="0"/>
                <a:ea typeface="Adria Slab" charset="0"/>
                <a:cs typeface="Adria Slab" charset="0"/>
              </a:defRPr>
            </a:lvl5pPr>
          </a:lstStyle>
          <a:p>
            <a:pPr lvl="0"/>
            <a:r>
              <a:rPr lang="en-US" dirty="0"/>
              <a:t>Section Title</a:t>
            </a:r>
          </a:p>
        </p:txBody>
      </p:sp>
    </p:spTree>
    <p:extLst>
      <p:ext uri="{BB962C8B-B14F-4D97-AF65-F5344CB8AC3E}">
        <p14:creationId xmlns:p14="http://schemas.microsoft.com/office/powerpoint/2010/main" val="717820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ark blue title">
    <p:spTree>
      <p:nvGrpSpPr>
        <p:cNvPr id="1" name=""/>
        <p:cNvGrpSpPr/>
        <p:nvPr/>
      </p:nvGrpSpPr>
      <p:grpSpPr>
        <a:xfrm>
          <a:off x="0" y="0"/>
          <a:ext cx="0" cy="0"/>
          <a:chOff x="0" y="0"/>
          <a:chExt cx="0" cy="0"/>
        </a:xfrm>
      </p:grpSpPr>
      <p:sp>
        <p:nvSpPr>
          <p:cNvPr id="8" name="Rectangle 7"/>
          <p:cNvSpPr/>
          <p:nvPr userDrawn="1"/>
        </p:nvSpPr>
        <p:spPr>
          <a:xfrm>
            <a:off x="0" y="0"/>
            <a:ext cx="9144000" cy="5143500"/>
          </a:xfrm>
          <a:prstGeom prst="rect">
            <a:avLst/>
          </a:prstGeom>
          <a:solidFill>
            <a:srgbClr val="1F416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0" tIns="45715" rIns="91430" bIns="45715" numCol="1" spcCol="0" rtlCol="0" fromWordArt="0" anchor="ctr" anchorCtr="0" forceAA="0" compatLnSpc="1">
            <a:prstTxWarp prst="textNoShape">
              <a:avLst/>
            </a:prstTxWarp>
            <a:noAutofit/>
          </a:bodyPr>
          <a:lstStyle/>
          <a:p>
            <a:pPr algn="ctr"/>
            <a:endParaRPr lang="en-US" sz="1400"/>
          </a:p>
        </p:txBody>
      </p:sp>
      <p:sp>
        <p:nvSpPr>
          <p:cNvPr id="4" name="Slide Number Placeholder 5"/>
          <p:cNvSpPr txBox="1">
            <a:spLocks/>
          </p:cNvSpPr>
          <p:nvPr userDrawn="1"/>
        </p:nvSpPr>
        <p:spPr>
          <a:xfrm>
            <a:off x="6672982" y="4318715"/>
            <a:ext cx="2057400" cy="273844"/>
          </a:xfrm>
          <a:prstGeom prst="rect">
            <a:avLst/>
          </a:prstGeom>
        </p:spPr>
        <p:txBody>
          <a:bodyPr vert="horz" lIns="91430" tIns="45715" rIns="91430" bIns="45715" rtlCol="0" anchor="ctr"/>
          <a:lstStyle>
            <a:defPPr>
              <a:defRPr lang="en-US"/>
            </a:defPPr>
            <a:lvl1pPr marL="0" algn="r" defTabSz="685488" rtl="0" eaLnBrk="1" latinLnBrk="0" hangingPunct="1">
              <a:defRPr sz="900" kern="1200">
                <a:solidFill>
                  <a:srgbClr val="C5C5C4"/>
                </a:solidFill>
                <a:latin typeface="Adria Slab" charset="0"/>
                <a:ea typeface="Adria Slab" charset="0"/>
                <a:cs typeface="Adria Slab" charset="0"/>
              </a:defRPr>
            </a:lvl1pPr>
            <a:lvl2pPr marL="342744" algn="l" defTabSz="685488" rtl="0" eaLnBrk="1" latinLnBrk="0" hangingPunct="1">
              <a:defRPr sz="1350" kern="1200">
                <a:solidFill>
                  <a:schemeClr val="tx1"/>
                </a:solidFill>
                <a:latin typeface="+mn-lt"/>
                <a:ea typeface="+mn-ea"/>
                <a:cs typeface="+mn-cs"/>
              </a:defRPr>
            </a:lvl2pPr>
            <a:lvl3pPr marL="685488" algn="l" defTabSz="685488" rtl="0" eaLnBrk="1" latinLnBrk="0" hangingPunct="1">
              <a:defRPr sz="1350" kern="1200">
                <a:solidFill>
                  <a:schemeClr val="tx1"/>
                </a:solidFill>
                <a:latin typeface="+mn-lt"/>
                <a:ea typeface="+mn-ea"/>
                <a:cs typeface="+mn-cs"/>
              </a:defRPr>
            </a:lvl3pPr>
            <a:lvl4pPr marL="1028232" algn="l" defTabSz="685488" rtl="0" eaLnBrk="1" latinLnBrk="0" hangingPunct="1">
              <a:defRPr sz="1350" kern="1200">
                <a:solidFill>
                  <a:schemeClr val="tx1"/>
                </a:solidFill>
                <a:latin typeface="+mn-lt"/>
                <a:ea typeface="+mn-ea"/>
                <a:cs typeface="+mn-cs"/>
              </a:defRPr>
            </a:lvl4pPr>
            <a:lvl5pPr marL="1370976" algn="l" defTabSz="685488" rtl="0" eaLnBrk="1" latinLnBrk="0" hangingPunct="1">
              <a:defRPr sz="1350" kern="1200">
                <a:solidFill>
                  <a:schemeClr val="tx1"/>
                </a:solidFill>
                <a:latin typeface="+mn-lt"/>
                <a:ea typeface="+mn-ea"/>
                <a:cs typeface="+mn-cs"/>
              </a:defRPr>
            </a:lvl5pPr>
            <a:lvl6pPr marL="1713720" algn="l" defTabSz="685488" rtl="0" eaLnBrk="1" latinLnBrk="0" hangingPunct="1">
              <a:defRPr sz="1350" kern="1200">
                <a:solidFill>
                  <a:schemeClr val="tx1"/>
                </a:solidFill>
                <a:latin typeface="+mn-lt"/>
                <a:ea typeface="+mn-ea"/>
                <a:cs typeface="+mn-cs"/>
              </a:defRPr>
            </a:lvl6pPr>
            <a:lvl7pPr marL="2056464" algn="l" defTabSz="685488" rtl="0" eaLnBrk="1" latinLnBrk="0" hangingPunct="1">
              <a:defRPr sz="1350" kern="1200">
                <a:solidFill>
                  <a:schemeClr val="tx1"/>
                </a:solidFill>
                <a:latin typeface="+mn-lt"/>
                <a:ea typeface="+mn-ea"/>
                <a:cs typeface="+mn-cs"/>
              </a:defRPr>
            </a:lvl7pPr>
            <a:lvl8pPr marL="2399208" algn="l" defTabSz="685488" rtl="0" eaLnBrk="1" latinLnBrk="0" hangingPunct="1">
              <a:defRPr sz="1350" kern="1200">
                <a:solidFill>
                  <a:schemeClr val="tx1"/>
                </a:solidFill>
                <a:latin typeface="+mn-lt"/>
                <a:ea typeface="+mn-ea"/>
                <a:cs typeface="+mn-cs"/>
              </a:defRPr>
            </a:lvl8pPr>
            <a:lvl9pPr marL="2741952" algn="l" defTabSz="685488" rtl="0" eaLnBrk="1" latinLnBrk="0" hangingPunct="1">
              <a:defRPr sz="1350" kern="1200">
                <a:solidFill>
                  <a:schemeClr val="tx1"/>
                </a:solidFill>
                <a:latin typeface="+mn-lt"/>
                <a:ea typeface="+mn-ea"/>
                <a:cs typeface="+mn-cs"/>
              </a:defRPr>
            </a:lvl9pPr>
          </a:lstStyle>
          <a:p>
            <a:fld id="{7628EDF9-49C9-3B4E-9E3F-68E4798302E0}" type="slidenum">
              <a:rPr lang="en-US" smtClean="0">
                <a:solidFill>
                  <a:srgbClr val="C5D9E4"/>
                </a:solidFill>
              </a:rPr>
              <a:pPr/>
              <a:t>‹#›</a:t>
            </a:fld>
            <a:endParaRPr lang="en-US" dirty="0">
              <a:solidFill>
                <a:srgbClr val="C5D9E4"/>
              </a:solidFill>
            </a:endParaRPr>
          </a:p>
        </p:txBody>
      </p:sp>
      <p:cxnSp>
        <p:nvCxnSpPr>
          <p:cNvPr id="5" name="Straight Connector 4"/>
          <p:cNvCxnSpPr/>
          <p:nvPr userDrawn="1"/>
        </p:nvCxnSpPr>
        <p:spPr>
          <a:xfrm flipV="1">
            <a:off x="508362" y="4575499"/>
            <a:ext cx="8127291" cy="23471"/>
          </a:xfrm>
          <a:prstGeom prst="line">
            <a:avLst/>
          </a:prstGeom>
          <a:ln w="3175">
            <a:solidFill>
              <a:srgbClr val="C5D9E4"/>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1185" y="4359356"/>
            <a:ext cx="1736401" cy="241876"/>
          </a:xfrm>
          <a:prstGeom prst="rect">
            <a:avLst/>
          </a:prstGeom>
        </p:spPr>
      </p:pic>
      <p:sp>
        <p:nvSpPr>
          <p:cNvPr id="7" name="Text Placeholder 16"/>
          <p:cNvSpPr>
            <a:spLocks noGrp="1"/>
          </p:cNvSpPr>
          <p:nvPr>
            <p:ph type="body" sz="quarter" idx="11" hasCustomPrompt="1"/>
          </p:nvPr>
        </p:nvSpPr>
        <p:spPr>
          <a:xfrm>
            <a:off x="1023938" y="2217728"/>
            <a:ext cx="7096125" cy="557213"/>
          </a:xfrm>
          <a:prstGeom prst="rect">
            <a:avLst/>
          </a:prstGeom>
        </p:spPr>
        <p:txBody>
          <a:bodyPr lIns="91430" tIns="45715" rIns="91430" bIns="45715"/>
          <a:lstStyle>
            <a:lvl1pPr marL="0" indent="0" algn="ctr">
              <a:lnSpc>
                <a:spcPts val="3600"/>
              </a:lnSpc>
              <a:buFontTx/>
              <a:buNone/>
              <a:defRPr sz="3000">
                <a:solidFill>
                  <a:schemeClr val="bg1"/>
                </a:solidFill>
                <a:latin typeface="Adria Slab" charset="0"/>
                <a:ea typeface="Adria Slab" charset="0"/>
                <a:cs typeface="Adria Slab" charset="0"/>
              </a:defRPr>
            </a:lvl1pPr>
            <a:lvl2pPr marL="342859" indent="0" algn="ctr">
              <a:buFontTx/>
              <a:buNone/>
              <a:defRPr>
                <a:solidFill>
                  <a:schemeClr val="bg1"/>
                </a:solidFill>
                <a:latin typeface="Adria Slab" charset="0"/>
                <a:ea typeface="Adria Slab" charset="0"/>
                <a:cs typeface="Adria Slab" charset="0"/>
              </a:defRPr>
            </a:lvl2pPr>
            <a:lvl3pPr marL="685718" indent="0" algn="ctr">
              <a:buFontTx/>
              <a:buNone/>
              <a:defRPr>
                <a:solidFill>
                  <a:schemeClr val="bg1"/>
                </a:solidFill>
                <a:latin typeface="Adria Slab" charset="0"/>
                <a:ea typeface="Adria Slab" charset="0"/>
                <a:cs typeface="Adria Slab" charset="0"/>
              </a:defRPr>
            </a:lvl3pPr>
            <a:lvl4pPr marL="1028577" indent="0" algn="ctr">
              <a:buFontTx/>
              <a:buNone/>
              <a:defRPr>
                <a:solidFill>
                  <a:schemeClr val="bg1"/>
                </a:solidFill>
                <a:latin typeface="Adria Slab" charset="0"/>
                <a:ea typeface="Adria Slab" charset="0"/>
                <a:cs typeface="Adria Slab" charset="0"/>
              </a:defRPr>
            </a:lvl4pPr>
            <a:lvl5pPr marL="1371436" indent="0" algn="ctr">
              <a:buFontTx/>
              <a:buNone/>
              <a:defRPr>
                <a:solidFill>
                  <a:schemeClr val="bg1"/>
                </a:solidFill>
                <a:latin typeface="Adria Slab" charset="0"/>
                <a:ea typeface="Adria Slab" charset="0"/>
                <a:cs typeface="Adria Slab" charset="0"/>
              </a:defRPr>
            </a:lvl5pPr>
          </a:lstStyle>
          <a:p>
            <a:pPr lvl="0"/>
            <a:r>
              <a:rPr lang="en-US" dirty="0"/>
              <a:t>Section Title</a:t>
            </a:r>
          </a:p>
        </p:txBody>
      </p:sp>
    </p:spTree>
    <p:extLst>
      <p:ext uri="{BB962C8B-B14F-4D97-AF65-F5344CB8AC3E}">
        <p14:creationId xmlns:p14="http://schemas.microsoft.com/office/powerpoint/2010/main" val="13792039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Yellow title">
    <p:spTree>
      <p:nvGrpSpPr>
        <p:cNvPr id="1" name=""/>
        <p:cNvGrpSpPr/>
        <p:nvPr/>
      </p:nvGrpSpPr>
      <p:grpSpPr>
        <a:xfrm>
          <a:off x="0" y="0"/>
          <a:ext cx="0" cy="0"/>
          <a:chOff x="0" y="0"/>
          <a:chExt cx="0" cy="0"/>
        </a:xfrm>
      </p:grpSpPr>
      <p:sp>
        <p:nvSpPr>
          <p:cNvPr id="8" name="Rectangle 7"/>
          <p:cNvSpPr/>
          <p:nvPr userDrawn="1"/>
        </p:nvSpPr>
        <p:spPr>
          <a:xfrm>
            <a:off x="0" y="0"/>
            <a:ext cx="9144000" cy="5143500"/>
          </a:xfrm>
          <a:prstGeom prst="rect">
            <a:avLst/>
          </a:prstGeom>
          <a:solidFill>
            <a:srgbClr val="E1BF4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0" tIns="45715" rIns="91430" bIns="45715" numCol="1" spcCol="0" rtlCol="0" fromWordArt="0" anchor="ctr" anchorCtr="0" forceAA="0" compatLnSpc="1">
            <a:prstTxWarp prst="textNoShape">
              <a:avLst/>
            </a:prstTxWarp>
            <a:noAutofit/>
          </a:bodyPr>
          <a:lstStyle/>
          <a:p>
            <a:pPr algn="ctr"/>
            <a:endParaRPr lang="en-US" sz="1400"/>
          </a:p>
        </p:txBody>
      </p:sp>
      <p:sp>
        <p:nvSpPr>
          <p:cNvPr id="7" name="Text Placeholder 16"/>
          <p:cNvSpPr>
            <a:spLocks noGrp="1"/>
          </p:cNvSpPr>
          <p:nvPr>
            <p:ph type="body" sz="quarter" idx="11" hasCustomPrompt="1"/>
          </p:nvPr>
        </p:nvSpPr>
        <p:spPr>
          <a:xfrm>
            <a:off x="1023938" y="2217728"/>
            <a:ext cx="7096125" cy="557213"/>
          </a:xfrm>
          <a:prstGeom prst="rect">
            <a:avLst/>
          </a:prstGeom>
        </p:spPr>
        <p:txBody>
          <a:bodyPr lIns="91430" tIns="45715" rIns="91430" bIns="45715"/>
          <a:lstStyle>
            <a:lvl1pPr marL="0" indent="0" algn="ctr">
              <a:lnSpc>
                <a:spcPts val="3600"/>
              </a:lnSpc>
              <a:buFontTx/>
              <a:buNone/>
              <a:defRPr sz="3000">
                <a:solidFill>
                  <a:srgbClr val="1E416C"/>
                </a:solidFill>
                <a:latin typeface="Adria Slab" charset="0"/>
                <a:ea typeface="Adria Slab" charset="0"/>
                <a:cs typeface="Adria Slab" charset="0"/>
              </a:defRPr>
            </a:lvl1pPr>
            <a:lvl2pPr marL="342859" indent="0" algn="ctr">
              <a:buFontTx/>
              <a:buNone/>
              <a:defRPr>
                <a:solidFill>
                  <a:schemeClr val="bg1"/>
                </a:solidFill>
                <a:latin typeface="Adria Slab" charset="0"/>
                <a:ea typeface="Adria Slab" charset="0"/>
                <a:cs typeface="Adria Slab" charset="0"/>
              </a:defRPr>
            </a:lvl2pPr>
            <a:lvl3pPr marL="685718" indent="0" algn="ctr">
              <a:buFontTx/>
              <a:buNone/>
              <a:defRPr>
                <a:solidFill>
                  <a:schemeClr val="bg1"/>
                </a:solidFill>
                <a:latin typeface="Adria Slab" charset="0"/>
                <a:ea typeface="Adria Slab" charset="0"/>
                <a:cs typeface="Adria Slab" charset="0"/>
              </a:defRPr>
            </a:lvl3pPr>
            <a:lvl4pPr marL="1028577" indent="0" algn="ctr">
              <a:buFontTx/>
              <a:buNone/>
              <a:defRPr>
                <a:solidFill>
                  <a:schemeClr val="bg1"/>
                </a:solidFill>
                <a:latin typeface="Adria Slab" charset="0"/>
                <a:ea typeface="Adria Slab" charset="0"/>
                <a:cs typeface="Adria Slab" charset="0"/>
              </a:defRPr>
            </a:lvl4pPr>
            <a:lvl5pPr marL="1371436" indent="0" algn="ctr">
              <a:buFontTx/>
              <a:buNone/>
              <a:defRPr>
                <a:solidFill>
                  <a:schemeClr val="bg1"/>
                </a:solidFill>
                <a:latin typeface="Adria Slab" charset="0"/>
                <a:ea typeface="Adria Slab" charset="0"/>
                <a:cs typeface="Adria Slab" charset="0"/>
              </a:defRPr>
            </a:lvl5pPr>
          </a:lstStyle>
          <a:p>
            <a:pPr lvl="0"/>
            <a:r>
              <a:rPr lang="en-US" dirty="0"/>
              <a:t>Section Title</a:t>
            </a:r>
          </a:p>
        </p:txBody>
      </p:sp>
      <p:cxnSp>
        <p:nvCxnSpPr>
          <p:cNvPr id="9" name="Straight Connector 8"/>
          <p:cNvCxnSpPr/>
          <p:nvPr userDrawn="1"/>
        </p:nvCxnSpPr>
        <p:spPr>
          <a:xfrm flipV="1">
            <a:off x="508362" y="4575499"/>
            <a:ext cx="8127291" cy="23471"/>
          </a:xfrm>
          <a:prstGeom prst="line">
            <a:avLst/>
          </a:prstGeom>
          <a:ln w="3175">
            <a:solidFill>
              <a:srgbClr val="1E416C"/>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1185" y="4359356"/>
            <a:ext cx="1736401" cy="241877"/>
          </a:xfrm>
          <a:prstGeom prst="rect">
            <a:avLst/>
          </a:prstGeom>
        </p:spPr>
      </p:pic>
      <p:sp>
        <p:nvSpPr>
          <p:cNvPr id="11" name="Slide Number Placeholder 5"/>
          <p:cNvSpPr txBox="1">
            <a:spLocks/>
          </p:cNvSpPr>
          <p:nvPr userDrawn="1"/>
        </p:nvSpPr>
        <p:spPr>
          <a:xfrm>
            <a:off x="6672982" y="4318715"/>
            <a:ext cx="2057400" cy="273844"/>
          </a:xfrm>
          <a:prstGeom prst="rect">
            <a:avLst/>
          </a:prstGeom>
        </p:spPr>
        <p:txBody>
          <a:bodyPr vert="horz" lIns="91430" tIns="45715" rIns="91430" bIns="45715" rtlCol="0" anchor="ctr"/>
          <a:lstStyle>
            <a:defPPr>
              <a:defRPr lang="en-US"/>
            </a:defPPr>
            <a:lvl1pPr marL="0" algn="r" defTabSz="685488" rtl="0" eaLnBrk="1" latinLnBrk="0" hangingPunct="1">
              <a:defRPr sz="900" kern="1200">
                <a:solidFill>
                  <a:srgbClr val="C5C5C4"/>
                </a:solidFill>
                <a:latin typeface="Adria Slab" charset="0"/>
                <a:ea typeface="Adria Slab" charset="0"/>
                <a:cs typeface="Adria Slab" charset="0"/>
              </a:defRPr>
            </a:lvl1pPr>
            <a:lvl2pPr marL="342744" algn="l" defTabSz="685488" rtl="0" eaLnBrk="1" latinLnBrk="0" hangingPunct="1">
              <a:defRPr sz="1350" kern="1200">
                <a:solidFill>
                  <a:schemeClr val="tx1"/>
                </a:solidFill>
                <a:latin typeface="+mn-lt"/>
                <a:ea typeface="+mn-ea"/>
                <a:cs typeface="+mn-cs"/>
              </a:defRPr>
            </a:lvl2pPr>
            <a:lvl3pPr marL="685488" algn="l" defTabSz="685488" rtl="0" eaLnBrk="1" latinLnBrk="0" hangingPunct="1">
              <a:defRPr sz="1350" kern="1200">
                <a:solidFill>
                  <a:schemeClr val="tx1"/>
                </a:solidFill>
                <a:latin typeface="+mn-lt"/>
                <a:ea typeface="+mn-ea"/>
                <a:cs typeface="+mn-cs"/>
              </a:defRPr>
            </a:lvl3pPr>
            <a:lvl4pPr marL="1028232" algn="l" defTabSz="685488" rtl="0" eaLnBrk="1" latinLnBrk="0" hangingPunct="1">
              <a:defRPr sz="1350" kern="1200">
                <a:solidFill>
                  <a:schemeClr val="tx1"/>
                </a:solidFill>
                <a:latin typeface="+mn-lt"/>
                <a:ea typeface="+mn-ea"/>
                <a:cs typeface="+mn-cs"/>
              </a:defRPr>
            </a:lvl4pPr>
            <a:lvl5pPr marL="1370976" algn="l" defTabSz="685488" rtl="0" eaLnBrk="1" latinLnBrk="0" hangingPunct="1">
              <a:defRPr sz="1350" kern="1200">
                <a:solidFill>
                  <a:schemeClr val="tx1"/>
                </a:solidFill>
                <a:latin typeface="+mn-lt"/>
                <a:ea typeface="+mn-ea"/>
                <a:cs typeface="+mn-cs"/>
              </a:defRPr>
            </a:lvl5pPr>
            <a:lvl6pPr marL="1713720" algn="l" defTabSz="685488" rtl="0" eaLnBrk="1" latinLnBrk="0" hangingPunct="1">
              <a:defRPr sz="1350" kern="1200">
                <a:solidFill>
                  <a:schemeClr val="tx1"/>
                </a:solidFill>
                <a:latin typeface="+mn-lt"/>
                <a:ea typeface="+mn-ea"/>
                <a:cs typeface="+mn-cs"/>
              </a:defRPr>
            </a:lvl6pPr>
            <a:lvl7pPr marL="2056464" algn="l" defTabSz="685488" rtl="0" eaLnBrk="1" latinLnBrk="0" hangingPunct="1">
              <a:defRPr sz="1350" kern="1200">
                <a:solidFill>
                  <a:schemeClr val="tx1"/>
                </a:solidFill>
                <a:latin typeface="+mn-lt"/>
                <a:ea typeface="+mn-ea"/>
                <a:cs typeface="+mn-cs"/>
              </a:defRPr>
            </a:lvl7pPr>
            <a:lvl8pPr marL="2399208" algn="l" defTabSz="685488" rtl="0" eaLnBrk="1" latinLnBrk="0" hangingPunct="1">
              <a:defRPr sz="1350" kern="1200">
                <a:solidFill>
                  <a:schemeClr val="tx1"/>
                </a:solidFill>
                <a:latin typeface="+mn-lt"/>
                <a:ea typeface="+mn-ea"/>
                <a:cs typeface="+mn-cs"/>
              </a:defRPr>
            </a:lvl8pPr>
            <a:lvl9pPr marL="2741952" algn="l" defTabSz="685488" rtl="0" eaLnBrk="1" latinLnBrk="0" hangingPunct="1">
              <a:defRPr sz="1350" kern="1200">
                <a:solidFill>
                  <a:schemeClr val="tx1"/>
                </a:solidFill>
                <a:latin typeface="+mn-lt"/>
                <a:ea typeface="+mn-ea"/>
                <a:cs typeface="+mn-cs"/>
              </a:defRPr>
            </a:lvl9pPr>
          </a:lstStyle>
          <a:p>
            <a:fld id="{7628EDF9-49C9-3B4E-9E3F-68E4798302E0}" type="slidenum">
              <a:rPr lang="en-US" smtClean="0">
                <a:solidFill>
                  <a:srgbClr val="1E416C"/>
                </a:solidFill>
              </a:rPr>
              <a:pPr/>
              <a:t>‹#›</a:t>
            </a:fld>
            <a:endParaRPr lang="en-US" dirty="0">
              <a:solidFill>
                <a:srgbClr val="1E416C"/>
              </a:solidFill>
            </a:endParaRPr>
          </a:p>
        </p:txBody>
      </p:sp>
    </p:spTree>
    <p:extLst>
      <p:ext uri="{BB962C8B-B14F-4D97-AF65-F5344CB8AC3E}">
        <p14:creationId xmlns:p14="http://schemas.microsoft.com/office/powerpoint/2010/main" val="1498841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ey content">
    <p:spTree>
      <p:nvGrpSpPr>
        <p:cNvPr id="1" name=""/>
        <p:cNvGrpSpPr/>
        <p:nvPr/>
      </p:nvGrpSpPr>
      <p:grpSpPr>
        <a:xfrm>
          <a:off x="0" y="0"/>
          <a:ext cx="0" cy="0"/>
          <a:chOff x="0" y="0"/>
          <a:chExt cx="0" cy="0"/>
        </a:xfrm>
      </p:grpSpPr>
      <p:sp>
        <p:nvSpPr>
          <p:cNvPr id="22" name="Rectangle 21"/>
          <p:cNvSpPr/>
          <p:nvPr userDrawn="1"/>
        </p:nvSpPr>
        <p:spPr>
          <a:xfrm>
            <a:off x="0" y="0"/>
            <a:ext cx="9144000" cy="5143500"/>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0" tIns="45715" rIns="91430" bIns="45715" numCol="1" spcCol="0" rtlCol="0" fromWordArt="0" anchor="ctr" anchorCtr="0" forceAA="0" compatLnSpc="1">
            <a:prstTxWarp prst="textNoShape">
              <a:avLst/>
            </a:prstTxWarp>
            <a:noAutofit/>
          </a:bodyPr>
          <a:lstStyle/>
          <a:p>
            <a:pPr algn="ctr"/>
            <a:endParaRPr lang="en-US" sz="1400" dirty="0"/>
          </a:p>
        </p:txBody>
      </p:sp>
      <p:cxnSp>
        <p:nvCxnSpPr>
          <p:cNvPr id="14" name="Straight Connector 13"/>
          <p:cNvCxnSpPr/>
          <p:nvPr userDrawn="1"/>
        </p:nvCxnSpPr>
        <p:spPr>
          <a:xfrm flipV="1">
            <a:off x="508361" y="796615"/>
            <a:ext cx="8127291" cy="25818"/>
          </a:xfrm>
          <a:prstGeom prst="line">
            <a:avLst/>
          </a:prstGeom>
          <a:ln>
            <a:solidFill>
              <a:srgbClr val="1E416C"/>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sz="quarter" idx="10"/>
          </p:nvPr>
        </p:nvSpPr>
        <p:spPr>
          <a:xfrm>
            <a:off x="601185" y="373508"/>
            <a:ext cx="5228921" cy="300038"/>
          </a:xfrm>
          <a:prstGeom prst="rect">
            <a:avLst/>
          </a:prstGeom>
        </p:spPr>
        <p:txBody>
          <a:bodyPr lIns="91430" tIns="45715" rIns="91430" bIns="45715"/>
          <a:lstStyle>
            <a:lvl1pPr marL="0" indent="0">
              <a:buFontTx/>
              <a:buNone/>
              <a:defRPr sz="2000">
                <a:solidFill>
                  <a:srgbClr val="1E416C"/>
                </a:solidFill>
                <a:latin typeface="Georgia" panose="02040502050405020303" pitchFamily="18" charset="0"/>
                <a:ea typeface="Adria Slab" charset="0"/>
                <a:cs typeface="Arial" panose="020B0604020202020204" pitchFamily="34" charset="0"/>
              </a:defRPr>
            </a:lvl1pPr>
            <a:lvl2pPr marL="342859" indent="0">
              <a:buFontTx/>
              <a:buNone/>
              <a:defRPr sz="1400">
                <a:latin typeface="Adria Slab" charset="0"/>
                <a:ea typeface="Adria Slab" charset="0"/>
                <a:cs typeface="Adria Slab" charset="0"/>
              </a:defRPr>
            </a:lvl2pPr>
            <a:lvl3pPr marL="685718" indent="0">
              <a:buFontTx/>
              <a:buNone/>
              <a:defRPr sz="1400">
                <a:latin typeface="Adria Slab" charset="0"/>
                <a:ea typeface="Adria Slab" charset="0"/>
                <a:cs typeface="Adria Slab" charset="0"/>
              </a:defRPr>
            </a:lvl3pPr>
            <a:lvl4pPr marL="1028577" indent="0">
              <a:buFontTx/>
              <a:buNone/>
              <a:defRPr sz="1400">
                <a:latin typeface="Adria Slab" charset="0"/>
                <a:ea typeface="Adria Slab" charset="0"/>
                <a:cs typeface="Adria Slab" charset="0"/>
              </a:defRPr>
            </a:lvl4pPr>
            <a:lvl5pPr marL="1371436" indent="0">
              <a:buFontTx/>
              <a:buNone/>
              <a:defRPr sz="1400">
                <a:latin typeface="Adria Slab" charset="0"/>
                <a:ea typeface="Adria Slab" charset="0"/>
                <a:cs typeface="Adria Slab" charset="0"/>
              </a:defRPr>
            </a:lvl5pPr>
          </a:lstStyle>
          <a:p>
            <a:pPr lvl="0"/>
            <a:r>
              <a:rPr lang="en-GB"/>
              <a:t>Click to edit Master text styles</a:t>
            </a:r>
          </a:p>
        </p:txBody>
      </p:sp>
      <p:cxnSp>
        <p:nvCxnSpPr>
          <p:cNvPr id="23" name="Straight Connector 22"/>
          <p:cNvCxnSpPr/>
          <p:nvPr userDrawn="1"/>
        </p:nvCxnSpPr>
        <p:spPr>
          <a:xfrm flipV="1">
            <a:off x="508362" y="4575499"/>
            <a:ext cx="8127291" cy="23471"/>
          </a:xfrm>
          <a:prstGeom prst="line">
            <a:avLst/>
          </a:prstGeom>
          <a:ln w="3175">
            <a:solidFill>
              <a:srgbClr val="1E416C"/>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userDrawn="1"/>
        </p:nvSpPr>
        <p:spPr>
          <a:xfrm>
            <a:off x="7267494" y="4676613"/>
            <a:ext cx="1726651" cy="276999"/>
          </a:xfrm>
          <a:prstGeom prst="rect">
            <a:avLst/>
          </a:prstGeom>
          <a:noFill/>
        </p:spPr>
        <p:txBody>
          <a:bodyPr wrap="square" rtlCol="0">
            <a:spAutoFit/>
          </a:bodyPr>
          <a:lstStyle/>
          <a:p>
            <a:r>
              <a:rPr lang="fi-FI" sz="1200" dirty="0">
                <a:solidFill>
                  <a:srgbClr val="1E416C"/>
                </a:solidFill>
                <a:latin typeface="Georgia" panose="02040502050405020303" pitchFamily="18" charset="0"/>
                <a:ea typeface="Adria Slab" panose="00000500000000000000" pitchFamily="50" charset="0"/>
              </a:rPr>
              <a:t>@gardencourtlaw</a:t>
            </a:r>
            <a:endParaRPr lang="en-GB" sz="1200" dirty="0">
              <a:solidFill>
                <a:srgbClr val="1E416C"/>
              </a:solidFill>
              <a:latin typeface="Georgia" panose="02040502050405020303" pitchFamily="18" charset="0"/>
              <a:ea typeface="Adria Slab" panose="00000500000000000000" pitchFamily="50" charset="0"/>
            </a:endParaRPr>
          </a:p>
        </p:txBody>
      </p:sp>
      <p:sp>
        <p:nvSpPr>
          <p:cNvPr id="4" name="TextBox 3"/>
          <p:cNvSpPr txBox="1"/>
          <p:nvPr userDrawn="1"/>
        </p:nvSpPr>
        <p:spPr>
          <a:xfrm>
            <a:off x="1402492" y="1507524"/>
            <a:ext cx="5053913" cy="2335427"/>
          </a:xfrm>
          <a:prstGeom prst="rect">
            <a:avLst/>
          </a:prstGeom>
          <a:noFill/>
        </p:spPr>
        <p:txBody>
          <a:bodyPr wrap="square" rtlCol="0">
            <a:spAutoFit/>
          </a:bodyPr>
          <a:lstStyle/>
          <a:p>
            <a:endParaRPr lang="en-GB"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1258" y="4703505"/>
            <a:ext cx="1662468" cy="223214"/>
          </a:xfrm>
          <a:prstGeom prst="rect">
            <a:avLst/>
          </a:prstGeom>
        </p:spPr>
      </p:pic>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43210" y="4738766"/>
            <a:ext cx="224284" cy="182468"/>
          </a:xfrm>
          <a:prstGeom prst="rect">
            <a:avLst/>
          </a:prstGeom>
        </p:spPr>
      </p:pic>
    </p:spTree>
    <p:extLst>
      <p:ext uri="{BB962C8B-B14F-4D97-AF65-F5344CB8AC3E}">
        <p14:creationId xmlns:p14="http://schemas.microsoft.com/office/powerpoint/2010/main" val="11861610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ck cover">
    <p:spTree>
      <p:nvGrpSpPr>
        <p:cNvPr id="1" name=""/>
        <p:cNvGrpSpPr/>
        <p:nvPr/>
      </p:nvGrpSpPr>
      <p:grpSpPr>
        <a:xfrm>
          <a:off x="0" y="0"/>
          <a:ext cx="0" cy="0"/>
          <a:chOff x="0" y="0"/>
          <a:chExt cx="0" cy="0"/>
        </a:xfrm>
      </p:grpSpPr>
      <p:sp>
        <p:nvSpPr>
          <p:cNvPr id="10" name="Rectangle 9"/>
          <p:cNvSpPr/>
          <p:nvPr userDrawn="1"/>
        </p:nvSpPr>
        <p:spPr>
          <a:xfrm>
            <a:off x="0" y="0"/>
            <a:ext cx="9144000" cy="5143500"/>
          </a:xfrm>
          <a:prstGeom prst="rect">
            <a:avLst/>
          </a:prstGeom>
          <a:solidFill>
            <a:srgbClr val="1F416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0" tIns="45715" rIns="91430" bIns="45715" numCol="1" spcCol="0" rtlCol="0" fromWordArt="0" anchor="ctr" anchorCtr="0" forceAA="0" compatLnSpc="1">
            <a:prstTxWarp prst="textNoShape">
              <a:avLst/>
            </a:prstTxWarp>
            <a:noAutofit/>
          </a:bodyPr>
          <a:lstStyle/>
          <a:p>
            <a:pPr algn="ctr"/>
            <a:endParaRPr lang="en-US" sz="1400"/>
          </a:p>
        </p:txBody>
      </p:sp>
      <p:sp>
        <p:nvSpPr>
          <p:cNvPr id="13" name="Text Placeholder 16"/>
          <p:cNvSpPr>
            <a:spLocks noGrp="1"/>
          </p:cNvSpPr>
          <p:nvPr>
            <p:ph type="body" sz="quarter" idx="11" hasCustomPrompt="1"/>
          </p:nvPr>
        </p:nvSpPr>
        <p:spPr>
          <a:xfrm>
            <a:off x="1023938" y="1835949"/>
            <a:ext cx="7096125" cy="557213"/>
          </a:xfrm>
          <a:prstGeom prst="rect">
            <a:avLst/>
          </a:prstGeom>
        </p:spPr>
        <p:txBody>
          <a:bodyPr lIns="91430" tIns="45715" rIns="91430" bIns="45715"/>
          <a:lstStyle>
            <a:lvl1pPr marL="0" indent="0" algn="ctr">
              <a:lnSpc>
                <a:spcPts val="3600"/>
              </a:lnSpc>
              <a:buFontTx/>
              <a:buNone/>
              <a:defRPr sz="3000">
                <a:solidFill>
                  <a:schemeClr val="bg1"/>
                </a:solidFill>
                <a:latin typeface="Georgia" panose="02040502050405020303" pitchFamily="18" charset="0"/>
                <a:ea typeface="Adria Slab" charset="0"/>
                <a:cs typeface="Georgia" panose="02040502050405020303" pitchFamily="18" charset="0"/>
              </a:defRPr>
            </a:lvl1pPr>
            <a:lvl2pPr marL="342859" indent="0" algn="ctr">
              <a:buFontTx/>
              <a:buNone/>
              <a:defRPr>
                <a:solidFill>
                  <a:schemeClr val="bg1"/>
                </a:solidFill>
                <a:latin typeface="Adria Slab" charset="0"/>
                <a:ea typeface="Adria Slab" charset="0"/>
                <a:cs typeface="Adria Slab" charset="0"/>
              </a:defRPr>
            </a:lvl2pPr>
            <a:lvl3pPr marL="685718" indent="0" algn="ctr">
              <a:buFontTx/>
              <a:buNone/>
              <a:defRPr>
                <a:solidFill>
                  <a:schemeClr val="bg1"/>
                </a:solidFill>
                <a:latin typeface="Adria Slab" charset="0"/>
                <a:ea typeface="Adria Slab" charset="0"/>
                <a:cs typeface="Adria Slab" charset="0"/>
              </a:defRPr>
            </a:lvl3pPr>
            <a:lvl4pPr marL="1028577" indent="0" algn="ctr">
              <a:buFontTx/>
              <a:buNone/>
              <a:defRPr>
                <a:solidFill>
                  <a:schemeClr val="bg1"/>
                </a:solidFill>
                <a:latin typeface="Adria Slab" charset="0"/>
                <a:ea typeface="Adria Slab" charset="0"/>
                <a:cs typeface="Adria Slab" charset="0"/>
              </a:defRPr>
            </a:lvl4pPr>
            <a:lvl5pPr marL="1371436" indent="0" algn="ctr">
              <a:buFontTx/>
              <a:buNone/>
              <a:defRPr>
                <a:solidFill>
                  <a:schemeClr val="bg1"/>
                </a:solidFill>
                <a:latin typeface="Adria Slab" charset="0"/>
                <a:ea typeface="Adria Slab" charset="0"/>
                <a:cs typeface="Adria Slab" charset="0"/>
              </a:defRPr>
            </a:lvl5pPr>
          </a:lstStyle>
          <a:p>
            <a:pPr lvl="0"/>
            <a:r>
              <a:rPr lang="en-US" dirty="0"/>
              <a:t>Thank you</a:t>
            </a:r>
          </a:p>
        </p:txBody>
      </p:sp>
      <p:sp>
        <p:nvSpPr>
          <p:cNvPr id="3" name="Text Placeholder 2"/>
          <p:cNvSpPr>
            <a:spLocks noGrp="1"/>
          </p:cNvSpPr>
          <p:nvPr>
            <p:ph type="body" sz="quarter" idx="12" hasCustomPrompt="1"/>
          </p:nvPr>
        </p:nvSpPr>
        <p:spPr>
          <a:xfrm>
            <a:off x="1637505" y="2966206"/>
            <a:ext cx="5868988" cy="779462"/>
          </a:xfrm>
          <a:prstGeom prst="rect">
            <a:avLst/>
          </a:prstGeom>
        </p:spPr>
        <p:txBody>
          <a:bodyPr lIns="91430" tIns="45715" rIns="91430" bIns="45715"/>
          <a:lstStyle>
            <a:lvl1pPr marL="0" indent="0" algn="ctr">
              <a:buNone/>
              <a:defRPr sz="1400" b="0" i="0" baseline="0">
                <a:solidFill>
                  <a:srgbClr val="8FB0C2"/>
                </a:solidFill>
                <a:latin typeface="Georgia" panose="02040502050405020303" pitchFamily="18" charset="0"/>
                <a:ea typeface="Adria Slab Light" charset="0"/>
                <a:cs typeface="Arial" panose="020B0604020202020204" pitchFamily="34" charset="0"/>
              </a:defRPr>
            </a:lvl1pPr>
            <a:lvl2pPr marL="342859" indent="0" algn="ctr">
              <a:buNone/>
              <a:defRPr>
                <a:solidFill>
                  <a:srgbClr val="C5D9E4"/>
                </a:solidFill>
                <a:latin typeface="Adria Slab" charset="0"/>
                <a:ea typeface="Adria Slab" charset="0"/>
                <a:cs typeface="Adria Slab" charset="0"/>
              </a:defRPr>
            </a:lvl2pPr>
            <a:lvl3pPr marL="685718" indent="0" algn="ctr">
              <a:buNone/>
              <a:defRPr>
                <a:solidFill>
                  <a:srgbClr val="C5D9E4"/>
                </a:solidFill>
                <a:latin typeface="Adria Slab" charset="0"/>
                <a:ea typeface="Adria Slab" charset="0"/>
                <a:cs typeface="Adria Slab" charset="0"/>
              </a:defRPr>
            </a:lvl3pPr>
            <a:lvl4pPr marL="1028577" indent="0" algn="ctr">
              <a:buNone/>
              <a:defRPr>
                <a:solidFill>
                  <a:srgbClr val="C5D9E4"/>
                </a:solidFill>
                <a:latin typeface="Adria Slab" charset="0"/>
                <a:ea typeface="Adria Slab" charset="0"/>
                <a:cs typeface="Adria Slab" charset="0"/>
              </a:defRPr>
            </a:lvl4pPr>
            <a:lvl5pPr marL="1371436" indent="0" algn="ctr">
              <a:buNone/>
              <a:defRPr>
                <a:solidFill>
                  <a:srgbClr val="C5D9E4"/>
                </a:solidFill>
                <a:latin typeface="Adria Slab" charset="0"/>
                <a:ea typeface="Adria Slab" charset="0"/>
                <a:cs typeface="Adria Slab" charset="0"/>
              </a:defRPr>
            </a:lvl5pPr>
          </a:lstStyle>
          <a:p>
            <a:pPr lvl="0"/>
            <a:r>
              <a:rPr lang="fi-FI" dirty="0"/>
              <a:t>020 7993 7600         </a:t>
            </a:r>
            <a:r>
              <a:rPr lang="fi-FI" dirty="0" err="1"/>
              <a:t>info@gclaw.co.uk</a:t>
            </a:r>
            <a:r>
              <a:rPr lang="fi-FI" dirty="0"/>
              <a:t>         @</a:t>
            </a:r>
            <a:r>
              <a:rPr lang="fi-FI" dirty="0" err="1"/>
              <a:t>gardencourtlaw</a:t>
            </a:r>
            <a:endParaRPr lang="en-US" dirty="0"/>
          </a:p>
        </p:txBody>
      </p:sp>
      <p:cxnSp>
        <p:nvCxnSpPr>
          <p:cNvPr id="15" name="Straight Connector 14"/>
          <p:cNvCxnSpPr/>
          <p:nvPr userDrawn="1"/>
        </p:nvCxnSpPr>
        <p:spPr>
          <a:xfrm flipV="1">
            <a:off x="508362" y="4575499"/>
            <a:ext cx="8127291" cy="23471"/>
          </a:xfrm>
          <a:prstGeom prst="line">
            <a:avLst/>
          </a:prstGeom>
          <a:ln w="3175">
            <a:solidFill>
              <a:srgbClr val="C5D9E4"/>
            </a:solidFill>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1185" y="4359356"/>
            <a:ext cx="1736401" cy="241876"/>
          </a:xfrm>
          <a:prstGeom prst="rect">
            <a:avLst/>
          </a:prstGeom>
        </p:spPr>
      </p:pic>
    </p:spTree>
    <p:extLst>
      <p:ext uri="{BB962C8B-B14F-4D97-AF65-F5344CB8AC3E}">
        <p14:creationId xmlns:p14="http://schemas.microsoft.com/office/powerpoint/2010/main" val="14490346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6208793"/>
      </p:ext>
    </p:extLst>
  </p:cSld>
  <p:clrMap bg1="lt1" tx1="dk1" bg2="lt2" tx2="dk2" accent1="accent1" accent2="accent2" accent3="accent3" accent4="accent4" accent5="accent5" accent6="accent6" hlink="hlink" folHlink="folHlink"/>
  <p:sldLayoutIdLst>
    <p:sldLayoutId id="2147483668" r:id="rId1"/>
    <p:sldLayoutId id="2147483665" r:id="rId2"/>
    <p:sldLayoutId id="2147483673" r:id="rId3"/>
    <p:sldLayoutId id="2147483667" r:id="rId4"/>
    <p:sldLayoutId id="2147483674" r:id="rId5"/>
    <p:sldLayoutId id="2147483675" r:id="rId6"/>
    <p:sldLayoutId id="2147483666" r:id="rId7"/>
    <p:sldLayoutId id="2147483672" r:id="rId8"/>
  </p:sldLayoutIdLst>
  <p:hf hdr="0" ftr="0" dt="0"/>
  <p:txStyles>
    <p:titleStyle>
      <a:lvl1pPr algn="l" defTabSz="685718"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29" indent="-171429" algn="l" defTabSz="685718"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288" indent="-171429" algn="l" defTabSz="685718"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148" indent="-171429" algn="l" defTabSz="685718"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007" indent="-171429" algn="l" defTabSz="68571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2865" indent="-171429" algn="l" defTabSz="68571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724" indent="-171429" algn="l" defTabSz="68571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583" indent="-171429" algn="l" defTabSz="68571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443" indent="-171429" algn="l" defTabSz="68571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302" indent="-171429" algn="l" defTabSz="68571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718" rtl="0" eaLnBrk="1" latinLnBrk="0" hangingPunct="1">
        <a:defRPr sz="1400" kern="1200">
          <a:solidFill>
            <a:schemeClr val="tx1"/>
          </a:solidFill>
          <a:latin typeface="+mn-lt"/>
          <a:ea typeface="+mn-ea"/>
          <a:cs typeface="+mn-cs"/>
        </a:defRPr>
      </a:lvl1pPr>
      <a:lvl2pPr marL="342859" algn="l" defTabSz="685718" rtl="0" eaLnBrk="1" latinLnBrk="0" hangingPunct="1">
        <a:defRPr sz="1400" kern="1200">
          <a:solidFill>
            <a:schemeClr val="tx1"/>
          </a:solidFill>
          <a:latin typeface="+mn-lt"/>
          <a:ea typeface="+mn-ea"/>
          <a:cs typeface="+mn-cs"/>
        </a:defRPr>
      </a:lvl2pPr>
      <a:lvl3pPr marL="685718" algn="l" defTabSz="685718" rtl="0" eaLnBrk="1" latinLnBrk="0" hangingPunct="1">
        <a:defRPr sz="1400" kern="1200">
          <a:solidFill>
            <a:schemeClr val="tx1"/>
          </a:solidFill>
          <a:latin typeface="+mn-lt"/>
          <a:ea typeface="+mn-ea"/>
          <a:cs typeface="+mn-cs"/>
        </a:defRPr>
      </a:lvl3pPr>
      <a:lvl4pPr marL="1028577" algn="l" defTabSz="685718" rtl="0" eaLnBrk="1" latinLnBrk="0" hangingPunct="1">
        <a:defRPr sz="1400" kern="1200">
          <a:solidFill>
            <a:schemeClr val="tx1"/>
          </a:solidFill>
          <a:latin typeface="+mn-lt"/>
          <a:ea typeface="+mn-ea"/>
          <a:cs typeface="+mn-cs"/>
        </a:defRPr>
      </a:lvl4pPr>
      <a:lvl5pPr marL="1371436" algn="l" defTabSz="685718" rtl="0" eaLnBrk="1" latinLnBrk="0" hangingPunct="1">
        <a:defRPr sz="1400" kern="1200">
          <a:solidFill>
            <a:schemeClr val="tx1"/>
          </a:solidFill>
          <a:latin typeface="+mn-lt"/>
          <a:ea typeface="+mn-ea"/>
          <a:cs typeface="+mn-cs"/>
        </a:defRPr>
      </a:lvl5pPr>
      <a:lvl6pPr marL="1714295" algn="l" defTabSz="685718" rtl="0" eaLnBrk="1" latinLnBrk="0" hangingPunct="1">
        <a:defRPr sz="1400" kern="1200">
          <a:solidFill>
            <a:schemeClr val="tx1"/>
          </a:solidFill>
          <a:latin typeface="+mn-lt"/>
          <a:ea typeface="+mn-ea"/>
          <a:cs typeface="+mn-cs"/>
        </a:defRPr>
      </a:lvl6pPr>
      <a:lvl7pPr marL="2057154" algn="l" defTabSz="685718" rtl="0" eaLnBrk="1" latinLnBrk="0" hangingPunct="1">
        <a:defRPr sz="1400" kern="1200">
          <a:solidFill>
            <a:schemeClr val="tx1"/>
          </a:solidFill>
          <a:latin typeface="+mn-lt"/>
          <a:ea typeface="+mn-ea"/>
          <a:cs typeface="+mn-cs"/>
        </a:defRPr>
      </a:lvl7pPr>
      <a:lvl8pPr marL="2400013" algn="l" defTabSz="685718" rtl="0" eaLnBrk="1" latinLnBrk="0" hangingPunct="1">
        <a:defRPr sz="1400" kern="1200">
          <a:solidFill>
            <a:schemeClr val="tx1"/>
          </a:solidFill>
          <a:latin typeface="+mn-lt"/>
          <a:ea typeface="+mn-ea"/>
          <a:cs typeface="+mn-cs"/>
        </a:defRPr>
      </a:lvl8pPr>
      <a:lvl9pPr marL="2742873" algn="l" defTabSz="685718"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hyperlink" Target="https://www.gov.uk/government/publications/legal-aid-exceptional-case-funding-form-and-guidance"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hyperlink" Target="mailto:oliverp@gclaw.co.uk"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hyperlink" Target="https://publications.parliament.uk/pa/jt201012/jtselect/jtrights/154/15404.htm"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51565915"/>
      </p:ext>
    </p:extLst>
  </p:cSld>
  <p:clrMapOvr>
    <a:masterClrMapping/>
  </p:clrMapOvr>
  <mc:AlternateContent xmlns:mc="http://schemas.openxmlformats.org/markup-compatibility/2006" xmlns:p14="http://schemas.microsoft.com/office/powerpoint/2010/main">
    <mc:Choice Requires="p14">
      <p:transition p14:dur="45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a:extLst>
              <a:ext uri="{FF2B5EF4-FFF2-40B4-BE49-F238E27FC236}">
                <a16:creationId xmlns:a16="http://schemas.microsoft.com/office/drawing/2014/main" id="{1B20172E-26C5-49B1-8592-A19D4AE609CB}"/>
              </a:ext>
            </a:extLst>
          </p:cNvPr>
          <p:cNvSpPr>
            <a:spLocks noGrp="1"/>
          </p:cNvSpPr>
          <p:nvPr>
            <p:ph type="body" sz="quarter" idx="10"/>
          </p:nvPr>
        </p:nvSpPr>
        <p:spPr>
          <a:xfrm>
            <a:off x="601185" y="170308"/>
            <a:ext cx="8238015" cy="300038"/>
          </a:xfrm>
        </p:spPr>
        <p:txBody>
          <a:bodyPr/>
          <a:lstStyle/>
          <a:p>
            <a:r>
              <a:rPr lang="en-US" dirty="0"/>
              <a:t>SEND ECF application: </a:t>
            </a:r>
            <a:r>
              <a:rPr lang="en-GB" dirty="0"/>
              <a:t>Detail Of The Complexity Of Procedure, Area Of Law Or Evidence </a:t>
            </a:r>
            <a:endParaRPr lang="en-US" dirty="0"/>
          </a:p>
        </p:txBody>
      </p:sp>
      <p:sp>
        <p:nvSpPr>
          <p:cNvPr id="5" name="TextBox 4">
            <a:extLst>
              <a:ext uri="{FF2B5EF4-FFF2-40B4-BE49-F238E27FC236}">
                <a16:creationId xmlns:a16="http://schemas.microsoft.com/office/drawing/2014/main" id="{B3DD1247-12DE-4B6F-B23C-ACFA846D5779}"/>
              </a:ext>
            </a:extLst>
          </p:cNvPr>
          <p:cNvSpPr txBox="1"/>
          <p:nvPr/>
        </p:nvSpPr>
        <p:spPr>
          <a:xfrm>
            <a:off x="664420" y="1092017"/>
            <a:ext cx="7828317" cy="1815882"/>
          </a:xfrm>
          <a:prstGeom prst="rect">
            <a:avLst/>
          </a:prstGeom>
          <a:noFill/>
        </p:spPr>
        <p:txBody>
          <a:bodyPr wrap="square" rtlCol="0">
            <a:spAutoFit/>
          </a:bodyPr>
          <a:lstStyle/>
          <a:p>
            <a:pPr marL="285750" indent="-285750">
              <a:buFont typeface="Arial" panose="020B0604020202020204" pitchFamily="34" charset="0"/>
              <a:buChar char="•"/>
            </a:pPr>
            <a:r>
              <a:rPr lang="en-GB" dirty="0">
                <a:solidFill>
                  <a:srgbClr val="1E416C"/>
                </a:solidFill>
                <a:latin typeface="Georgia" panose="02040502050405020303" pitchFamily="18" charset="0"/>
              </a:rPr>
              <a:t>Disability </a:t>
            </a:r>
          </a:p>
          <a:p>
            <a:pPr marL="285750" indent="-285750">
              <a:buFont typeface="Arial" panose="020B0604020202020204" pitchFamily="34" charset="0"/>
              <a:buChar char="•"/>
            </a:pPr>
            <a:r>
              <a:rPr lang="en-GB" dirty="0">
                <a:solidFill>
                  <a:srgbClr val="1E416C"/>
                </a:solidFill>
                <a:latin typeface="Georgia" panose="02040502050405020303" pitchFamily="18" charset="0"/>
              </a:rPr>
              <a:t>Emotional attachment to the material </a:t>
            </a:r>
          </a:p>
          <a:p>
            <a:pPr marL="285750" indent="-285750">
              <a:buFont typeface="Arial" panose="020B0604020202020204" pitchFamily="34" charset="0"/>
              <a:buChar char="•"/>
            </a:pPr>
            <a:r>
              <a:rPr lang="en-GB" dirty="0">
                <a:solidFill>
                  <a:srgbClr val="1E416C"/>
                </a:solidFill>
                <a:latin typeface="Georgia" panose="02040502050405020303" pitchFamily="18" charset="0"/>
              </a:rPr>
              <a:t>The need to cross-examine (i.e. have someone with skill)</a:t>
            </a:r>
          </a:p>
          <a:p>
            <a:pPr marL="285750" indent="-285750">
              <a:buFont typeface="Arial" panose="020B0604020202020204" pitchFamily="34" charset="0"/>
              <a:buChar char="•"/>
            </a:pPr>
            <a:r>
              <a:rPr lang="en-GB" dirty="0">
                <a:solidFill>
                  <a:srgbClr val="1E416C"/>
                </a:solidFill>
                <a:latin typeface="Georgia" panose="02040502050405020303" pitchFamily="18" charset="0"/>
              </a:rPr>
              <a:t>Communication barriers- language barriers, literacy etc. </a:t>
            </a:r>
          </a:p>
          <a:p>
            <a:pPr marL="285750" indent="-285750">
              <a:buFont typeface="Arial" panose="020B0604020202020204" pitchFamily="34" charset="0"/>
              <a:buChar char="•"/>
            </a:pPr>
            <a:r>
              <a:rPr lang="en-GB" dirty="0">
                <a:solidFill>
                  <a:srgbClr val="1E416C"/>
                </a:solidFill>
                <a:latin typeface="Georgia" panose="02040502050405020303" pitchFamily="18" charset="0"/>
              </a:rPr>
              <a:t>Inequality of arms</a:t>
            </a:r>
          </a:p>
          <a:p>
            <a:pPr marL="285750" indent="-285750">
              <a:buFont typeface="Arial" panose="020B0604020202020204" pitchFamily="34" charset="0"/>
              <a:buChar char="•"/>
            </a:pPr>
            <a:r>
              <a:rPr lang="en-GB" dirty="0">
                <a:solidFill>
                  <a:srgbClr val="1E416C"/>
                </a:solidFill>
                <a:latin typeface="Georgia" panose="02040502050405020303" pitchFamily="18" charset="0"/>
              </a:rPr>
              <a:t>Virtual hearings </a:t>
            </a:r>
          </a:p>
          <a:p>
            <a:pPr marL="285750" indent="-285750">
              <a:buFont typeface="Arial" panose="020B0604020202020204" pitchFamily="34" charset="0"/>
              <a:buChar char="•"/>
            </a:pPr>
            <a:r>
              <a:rPr lang="en-GB" dirty="0">
                <a:solidFill>
                  <a:srgbClr val="1E416C"/>
                </a:solidFill>
                <a:latin typeface="Georgia" panose="02040502050405020303" pitchFamily="18" charset="0"/>
              </a:rPr>
              <a:t>Family circumstances/lack of time to prepare</a:t>
            </a:r>
          </a:p>
          <a:p>
            <a:pPr marL="285750" indent="-285750">
              <a:buFont typeface="Arial" panose="020B0604020202020204" pitchFamily="34" charset="0"/>
              <a:buChar char="•"/>
            </a:pPr>
            <a:r>
              <a:rPr lang="en-GB" dirty="0">
                <a:solidFill>
                  <a:srgbClr val="1E416C"/>
                </a:solidFill>
                <a:latin typeface="Georgia" panose="02040502050405020303" pitchFamily="18" charset="0"/>
              </a:rPr>
              <a:t>Article 6 breach </a:t>
            </a:r>
          </a:p>
        </p:txBody>
      </p:sp>
    </p:spTree>
    <p:extLst>
      <p:ext uri="{BB962C8B-B14F-4D97-AF65-F5344CB8AC3E}">
        <p14:creationId xmlns:p14="http://schemas.microsoft.com/office/powerpoint/2010/main" val="35021563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BCFC2ED-F3A8-4806-BE4A-A95E50DE4F89}"/>
              </a:ext>
            </a:extLst>
          </p:cNvPr>
          <p:cNvSpPr>
            <a:spLocks noGrp="1"/>
          </p:cNvSpPr>
          <p:nvPr>
            <p:ph type="body" sz="quarter" idx="10"/>
          </p:nvPr>
        </p:nvSpPr>
        <p:spPr>
          <a:xfrm>
            <a:off x="601185" y="373508"/>
            <a:ext cx="8542815" cy="300038"/>
          </a:xfrm>
        </p:spPr>
        <p:txBody>
          <a:bodyPr/>
          <a:lstStyle/>
          <a:p>
            <a:r>
              <a:rPr lang="en-GB" dirty="0"/>
              <a:t>How Capable The Client Is Of Presenting Their Case Effectively- Template </a:t>
            </a:r>
          </a:p>
        </p:txBody>
      </p:sp>
      <p:sp>
        <p:nvSpPr>
          <p:cNvPr id="3" name="TextBox 2">
            <a:extLst>
              <a:ext uri="{FF2B5EF4-FFF2-40B4-BE49-F238E27FC236}">
                <a16:creationId xmlns:a16="http://schemas.microsoft.com/office/drawing/2014/main" id="{4D856C45-C054-4012-91C4-047831297425}"/>
              </a:ext>
            </a:extLst>
          </p:cNvPr>
          <p:cNvSpPr txBox="1"/>
          <p:nvPr/>
        </p:nvSpPr>
        <p:spPr>
          <a:xfrm>
            <a:off x="123371" y="975903"/>
            <a:ext cx="8897257" cy="3647152"/>
          </a:xfrm>
          <a:prstGeom prst="rect">
            <a:avLst/>
          </a:prstGeom>
          <a:noFill/>
        </p:spPr>
        <p:txBody>
          <a:bodyPr wrap="square" rtlCol="0">
            <a:spAutoFit/>
          </a:bodyPr>
          <a:lstStyle/>
          <a:p>
            <a:r>
              <a:rPr lang="en-GB" sz="1100" dirty="0">
                <a:solidFill>
                  <a:srgbClr val="1E416C"/>
                </a:solidFill>
                <a:latin typeface="Georgia" panose="02040502050405020303" pitchFamily="18" charset="0"/>
              </a:rPr>
              <a:t>Due to our client’s disabilities set out above she is entirely incapable of presenting her case. There is also nobody who can present the case on her behalf. As such, if ECF for representation is not granted there will be a breach of our client’s Article 6 rights. For further explanation of what is required under Article 6 ECHR, please see the ‘additional information for hearing’ section below. </a:t>
            </a:r>
          </a:p>
          <a:p>
            <a:r>
              <a:rPr lang="en-GB" sz="1100" dirty="0">
                <a:solidFill>
                  <a:srgbClr val="1E416C"/>
                </a:solidFill>
                <a:latin typeface="Georgia" panose="02040502050405020303" pitchFamily="18" charset="0"/>
              </a:rPr>
              <a:t>As stated above, this is an extremely factually and legally complex case. Our client needs to navigate complex, and indeed novel, questions of law. The evidence in this matter is extensive, with detailed expert reports and at least xxx witnesses providing live evidence and requiring cross-examination. The evidence is highly personal and sensitive to </a:t>
            </a:r>
            <a:r>
              <a:rPr lang="en-GB" sz="1100" dirty="0" err="1">
                <a:solidFill>
                  <a:srgbClr val="1E416C"/>
                </a:solidFill>
                <a:latin typeface="Georgia" panose="02040502050405020303" pitchFamily="18" charset="0"/>
              </a:rPr>
              <a:t>xxxx</a:t>
            </a:r>
            <a:r>
              <a:rPr lang="en-GB" sz="1100" dirty="0">
                <a:solidFill>
                  <a:srgbClr val="1E416C"/>
                </a:solidFill>
                <a:latin typeface="Georgia" panose="02040502050405020303" pitchFamily="18" charset="0"/>
              </a:rPr>
              <a:t>, and they are incapable of having the level of emotional detachment and objectivity required to be effective advocates.</a:t>
            </a:r>
          </a:p>
          <a:p>
            <a:r>
              <a:rPr lang="en-GB" sz="1100" dirty="0">
                <a:solidFill>
                  <a:srgbClr val="1E416C"/>
                </a:solidFill>
                <a:latin typeface="Georgia" panose="02040502050405020303" pitchFamily="18" charset="0"/>
              </a:rPr>
              <a:t>During the COVID19 pandemic the Tribunal is operating remotely, which is likely to further confuse, distress and disorientate xxx  and make them ineffective advocates. In contrast, the Defendant is represented by xxx. This creates an inequality of arms given that the Defendant is represented by a senior practitioner with no emotional involvement in the case and with the skills to navigate Tribunal procedure (including issues created by virtual hearings), complex legal issues, process detailed expert evidence and examine and cross-examine witnesses. Even before considering the specific additional barriers that the parents face in representing their child, the extreme factual and legal complexity of the case requires ECF to be granted to avoid an Article 6 breach. </a:t>
            </a:r>
          </a:p>
          <a:p>
            <a:r>
              <a:rPr lang="en-GB" sz="1100" dirty="0">
                <a:solidFill>
                  <a:srgbClr val="1E416C"/>
                </a:solidFill>
                <a:latin typeface="Georgia" panose="02040502050405020303" pitchFamily="18" charset="0"/>
              </a:rPr>
              <a:t>The risk of Article 6 breach is exacerbated by our xxx’ current circumstances. During COVID19, the xxx additional responsibilities. The client is not attending school due to COVID19 and her parents are in contact throughout the day with the Home Care Direct staff at her residence due to the challenges of being home schooled, and behaviour strategies are needing to be constantly kept under review as a result of her significant anxieties caused by the lockdown and significant change in routine. As such, the parents are unable to properly prepare if they are to fulfil the additional parental responsibilities to their disabled child during this period. </a:t>
            </a:r>
          </a:p>
          <a:p>
            <a:r>
              <a:rPr lang="en-GB" sz="1100" dirty="0">
                <a:solidFill>
                  <a:srgbClr val="1E416C"/>
                </a:solidFill>
                <a:latin typeface="Georgia" panose="02040502050405020303" pitchFamily="18" charset="0"/>
              </a:rPr>
              <a:t>In summary, without representation funded by ECF our client will not be able to effectively access the Tribunal and there will be a breach of her Article 6 rights. </a:t>
            </a:r>
          </a:p>
          <a:p>
            <a:endParaRPr lang="en-GB" sz="1100" dirty="0">
              <a:solidFill>
                <a:srgbClr val="1E416C"/>
              </a:solidFill>
              <a:latin typeface="Georgia" panose="02040502050405020303" pitchFamily="18" charset="0"/>
            </a:endParaRPr>
          </a:p>
        </p:txBody>
      </p:sp>
    </p:spTree>
    <p:extLst>
      <p:ext uri="{BB962C8B-B14F-4D97-AF65-F5344CB8AC3E}">
        <p14:creationId xmlns:p14="http://schemas.microsoft.com/office/powerpoint/2010/main" val="6892446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A7AD34A-0F76-4B49-B15A-828B25D2BE34}"/>
              </a:ext>
            </a:extLst>
          </p:cNvPr>
          <p:cNvSpPr>
            <a:spLocks noGrp="1"/>
          </p:cNvSpPr>
          <p:nvPr>
            <p:ph type="body" sz="quarter" idx="10"/>
          </p:nvPr>
        </p:nvSpPr>
        <p:spPr>
          <a:xfrm>
            <a:off x="368957" y="223489"/>
            <a:ext cx="8927444" cy="300038"/>
          </a:xfrm>
        </p:spPr>
        <p:txBody>
          <a:bodyPr/>
          <a:lstStyle/>
          <a:p>
            <a:r>
              <a:rPr lang="en-GB" dirty="0"/>
              <a:t>ECF: The Details Of The Additional Information For The Proceeding- Template</a:t>
            </a:r>
          </a:p>
          <a:p>
            <a:endParaRPr lang="en-GB" dirty="0"/>
          </a:p>
        </p:txBody>
      </p:sp>
      <p:sp>
        <p:nvSpPr>
          <p:cNvPr id="3" name="TextBox 2">
            <a:extLst>
              <a:ext uri="{FF2B5EF4-FFF2-40B4-BE49-F238E27FC236}">
                <a16:creationId xmlns:a16="http://schemas.microsoft.com/office/drawing/2014/main" id="{DDD12043-36F8-4F34-9BAD-883E4E109492}"/>
              </a:ext>
            </a:extLst>
          </p:cNvPr>
          <p:cNvSpPr txBox="1"/>
          <p:nvPr/>
        </p:nvSpPr>
        <p:spPr>
          <a:xfrm>
            <a:off x="123371" y="975903"/>
            <a:ext cx="8897257" cy="3647152"/>
          </a:xfrm>
          <a:prstGeom prst="rect">
            <a:avLst/>
          </a:prstGeom>
          <a:noFill/>
        </p:spPr>
        <p:txBody>
          <a:bodyPr wrap="square" rtlCol="0">
            <a:spAutoFit/>
          </a:bodyPr>
          <a:lstStyle/>
          <a:p>
            <a:r>
              <a:rPr lang="en-GB" sz="1100" dirty="0">
                <a:solidFill>
                  <a:srgbClr val="1E416C"/>
                </a:solidFill>
                <a:latin typeface="Georgia" panose="02040502050405020303" pitchFamily="18" charset="0"/>
              </a:rPr>
              <a:t>Article 6</a:t>
            </a:r>
          </a:p>
          <a:p>
            <a:r>
              <a:rPr lang="en-GB" sz="1100" dirty="0">
                <a:solidFill>
                  <a:srgbClr val="1E416C"/>
                </a:solidFill>
                <a:latin typeface="Georgia" panose="02040502050405020303" pitchFamily="18" charset="0"/>
              </a:rPr>
              <a:t>Airey v Ireland (1979) EHRR 305 sets out the principles under which the State may be compelled to provide for the assistance of a lawyer, namely ‘when such assistance proves indispensable for an effective access to court either because legal representation is rendered compulsory, as is done by the domestic law of certain contracting states for various types of litigation, or by reason of the complexity of the procedure or of the case’.</a:t>
            </a:r>
          </a:p>
          <a:p>
            <a:r>
              <a:rPr lang="en-GB" sz="1100" dirty="0">
                <a:solidFill>
                  <a:srgbClr val="1E416C"/>
                </a:solidFill>
                <a:latin typeface="Georgia" panose="02040502050405020303" pitchFamily="18" charset="0"/>
              </a:rPr>
              <a:t>Relevant factors considered by the court in Airey included: (</a:t>
            </a:r>
            <a:r>
              <a:rPr lang="en-GB" sz="1100" dirty="0" err="1">
                <a:solidFill>
                  <a:srgbClr val="1E416C"/>
                </a:solidFill>
                <a:latin typeface="Georgia" panose="02040502050405020303" pitchFamily="18" charset="0"/>
              </a:rPr>
              <a:t>i</a:t>
            </a:r>
            <a:r>
              <a:rPr lang="en-GB" sz="1100" dirty="0">
                <a:solidFill>
                  <a:srgbClr val="1E416C"/>
                </a:solidFill>
                <a:latin typeface="Georgia" panose="02040502050405020303" pitchFamily="18" charset="0"/>
              </a:rPr>
              <a:t>) the complexity of the procedure, law or facts of the case; (ii) the need for expert evidence and the examination of witnesses; and (iii) the fact that the subject matter of the dispute ‘entail[ed] an emotional involvement that [was] scarcely compatible with the degree of objectivity required by advocacy in court’ (at [24]). </a:t>
            </a:r>
          </a:p>
          <a:p>
            <a:r>
              <a:rPr lang="en-GB" sz="1100" dirty="0">
                <a:solidFill>
                  <a:srgbClr val="1E416C"/>
                </a:solidFill>
                <a:latin typeface="Georgia" panose="02040502050405020303" pitchFamily="18" charset="0"/>
              </a:rPr>
              <a:t>All three factors identified in Airey are present in our client’s case. </a:t>
            </a:r>
          </a:p>
          <a:p>
            <a:r>
              <a:rPr lang="en-GB" sz="1100" dirty="0">
                <a:solidFill>
                  <a:srgbClr val="1E416C"/>
                </a:solidFill>
                <a:latin typeface="Georgia" panose="02040502050405020303" pitchFamily="18" charset="0"/>
              </a:rPr>
              <a:t>Further, it was held in P, C and S v United Kingdom [2002] All ER 239 that for compliance with Article 6 ECHR, ‘a party in civil proceedings must be able to participate effectively’ (at [91]). In </a:t>
            </a:r>
            <a:r>
              <a:rPr lang="en-GB" sz="1100" i="1" dirty="0" err="1">
                <a:solidFill>
                  <a:srgbClr val="1E416C"/>
                </a:solidFill>
                <a:latin typeface="Georgia" panose="02040502050405020303" pitchFamily="18" charset="0"/>
              </a:rPr>
              <a:t>Gudanaviciene</a:t>
            </a:r>
            <a:r>
              <a:rPr lang="en-GB" sz="1100" i="1" dirty="0">
                <a:solidFill>
                  <a:srgbClr val="1E416C"/>
                </a:solidFill>
                <a:latin typeface="Georgia" panose="02040502050405020303" pitchFamily="18" charset="0"/>
              </a:rPr>
              <a:t> and </a:t>
            </a:r>
            <a:r>
              <a:rPr lang="en-GB" sz="1100" i="1" dirty="0" err="1">
                <a:solidFill>
                  <a:srgbClr val="1E416C"/>
                </a:solidFill>
                <a:latin typeface="Georgia" panose="02040502050405020303" pitchFamily="18" charset="0"/>
              </a:rPr>
              <a:t>Ors</a:t>
            </a:r>
            <a:r>
              <a:rPr lang="en-GB" sz="1100" i="1" dirty="0">
                <a:solidFill>
                  <a:srgbClr val="1E416C"/>
                </a:solidFill>
                <a:latin typeface="Georgia" panose="02040502050405020303" pitchFamily="18" charset="0"/>
              </a:rPr>
              <a:t> </a:t>
            </a:r>
            <a:r>
              <a:rPr lang="en-GB" sz="1100" dirty="0">
                <a:solidFill>
                  <a:srgbClr val="1E416C"/>
                </a:solidFill>
                <a:latin typeface="Georgia" panose="02040502050405020303" pitchFamily="18" charset="0"/>
              </a:rPr>
              <a:t>v Director of Legal Aid Casework and the Lord Chancellor [2014] EWHC 1840 (Admin) the Court found that the claimant, TG, could not present her own case without obvious unfairness. The Court found that although the issues were essentially factual, “in order to ensure that all of the relevant evidence is placed before the Tribunal TG will have to identify this key question; and to produce evidence, and make submissions as to present risk” at [90]. Without representation, our client will not be able to identify the relevant facts or produce the relevant evidence. </a:t>
            </a:r>
          </a:p>
          <a:p>
            <a:endParaRPr lang="en-GB" sz="1100" dirty="0">
              <a:solidFill>
                <a:srgbClr val="1E416C"/>
              </a:solidFill>
              <a:latin typeface="Georgia" panose="02040502050405020303" pitchFamily="18" charset="0"/>
            </a:endParaRPr>
          </a:p>
          <a:p>
            <a:r>
              <a:rPr lang="en-GB" sz="1100" dirty="0">
                <a:solidFill>
                  <a:srgbClr val="1E416C"/>
                </a:solidFill>
                <a:latin typeface="Georgia" panose="02040502050405020303" pitchFamily="18" charset="0"/>
              </a:rPr>
              <a:t>The Equality and Human Rights Commission guidance on the right to a fair hearing explicitly states that Article 6 applies to hearings before the First-tier Tribunal for Special Educational Needs and Disability. This reflects the position of the European Court of Human Rights that hearings concerning the law on education engage Article 6 (see for example, </a:t>
            </a:r>
            <a:r>
              <a:rPr lang="en-GB" sz="1100" dirty="0" err="1">
                <a:solidFill>
                  <a:srgbClr val="1E416C"/>
                </a:solidFill>
                <a:latin typeface="Georgia" panose="02040502050405020303" pitchFamily="18" charset="0"/>
              </a:rPr>
              <a:t>Oršuš</a:t>
            </a:r>
            <a:r>
              <a:rPr lang="en-GB" sz="1100" dirty="0">
                <a:solidFill>
                  <a:srgbClr val="1E416C"/>
                </a:solidFill>
                <a:latin typeface="Georgia" panose="02040502050405020303" pitchFamily="18" charset="0"/>
              </a:rPr>
              <a:t> and Others v Croatia [2008] ECHR 637 at [104]; upheld by Grand Chamber in 2010).</a:t>
            </a:r>
          </a:p>
          <a:p>
            <a:endParaRPr lang="en-GB" sz="1100" dirty="0">
              <a:solidFill>
                <a:srgbClr val="1E416C"/>
              </a:solidFill>
              <a:latin typeface="Georgia" panose="02040502050405020303" pitchFamily="18" charset="0"/>
            </a:endParaRPr>
          </a:p>
        </p:txBody>
      </p:sp>
    </p:spTree>
    <p:extLst>
      <p:ext uri="{BB962C8B-B14F-4D97-AF65-F5344CB8AC3E}">
        <p14:creationId xmlns:p14="http://schemas.microsoft.com/office/powerpoint/2010/main" val="38500375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Practicalities – how to apply</a:t>
            </a:r>
          </a:p>
        </p:txBody>
      </p:sp>
      <p:sp>
        <p:nvSpPr>
          <p:cNvPr id="4" name="TextBox 3"/>
          <p:cNvSpPr txBox="1"/>
          <p:nvPr/>
        </p:nvSpPr>
        <p:spPr>
          <a:xfrm>
            <a:off x="435820" y="1125200"/>
            <a:ext cx="7828317" cy="2462213"/>
          </a:xfrm>
          <a:prstGeom prst="rect">
            <a:avLst/>
          </a:prstGeom>
          <a:noFill/>
        </p:spPr>
        <p:txBody>
          <a:bodyPr wrap="square" rtlCol="0">
            <a:spAutoFit/>
          </a:bodyPr>
          <a:lstStyle/>
          <a:p>
            <a:pPr marL="285750" indent="-285750">
              <a:buFont typeface="Arial" panose="020B0604020202020204" pitchFamily="34" charset="0"/>
              <a:buChar char="•"/>
            </a:pPr>
            <a:r>
              <a:rPr lang="en-GB" dirty="0">
                <a:solidFill>
                  <a:srgbClr val="1E416C"/>
                </a:solidFill>
                <a:latin typeface="Georgia" panose="02040502050405020303" pitchFamily="18" charset="0"/>
              </a:rPr>
              <a:t>Non-lawyers can apply – use the paper CIV ECF1 form. Once the certificate obtained the case can be referred to a solicitor. </a:t>
            </a:r>
          </a:p>
          <a:p>
            <a:pPr marL="285750" indent="-285750">
              <a:buFont typeface="Arial" panose="020B0604020202020204" pitchFamily="34" charset="0"/>
              <a:buChar char="•"/>
            </a:pPr>
            <a:endParaRPr lang="en-GB" dirty="0">
              <a:solidFill>
                <a:srgbClr val="1E416C"/>
              </a:solidFill>
              <a:latin typeface="Georgia" panose="02040502050405020303" pitchFamily="18" charset="0"/>
            </a:endParaRPr>
          </a:p>
          <a:p>
            <a:pPr marL="285750" indent="-285750">
              <a:buFont typeface="Arial" panose="020B0604020202020204" pitchFamily="34" charset="0"/>
              <a:buChar char="•"/>
            </a:pPr>
            <a:r>
              <a:rPr lang="en-GB" dirty="0">
                <a:solidFill>
                  <a:srgbClr val="1E416C"/>
                </a:solidFill>
                <a:latin typeface="Georgia" panose="02040502050405020303" pitchFamily="18" charset="0"/>
              </a:rPr>
              <a:t>Firms without the relevant legal aid contract can apply for ‘individual case contracts’. </a:t>
            </a:r>
          </a:p>
          <a:p>
            <a:endParaRPr lang="en-GB" dirty="0">
              <a:solidFill>
                <a:srgbClr val="1E416C"/>
              </a:solidFill>
              <a:latin typeface="Georgia" panose="02040502050405020303" pitchFamily="18" charset="0"/>
            </a:endParaRPr>
          </a:p>
          <a:p>
            <a:pPr marL="285750" indent="-285750">
              <a:buFont typeface="Arial" panose="020B0604020202020204" pitchFamily="34" charset="0"/>
              <a:buChar char="•"/>
            </a:pPr>
            <a:r>
              <a:rPr lang="en-GB" dirty="0">
                <a:solidFill>
                  <a:srgbClr val="1E416C"/>
                </a:solidFill>
                <a:latin typeface="Georgia" panose="02040502050405020303" pitchFamily="18" charset="0"/>
              </a:rPr>
              <a:t>Legal aid providers can use CCMS. </a:t>
            </a:r>
          </a:p>
          <a:p>
            <a:pPr marL="285750" indent="-285750">
              <a:buFont typeface="Arial" panose="020B0604020202020204" pitchFamily="34" charset="0"/>
              <a:buChar char="•"/>
            </a:pPr>
            <a:endParaRPr lang="en-GB" dirty="0">
              <a:solidFill>
                <a:srgbClr val="1E416C"/>
              </a:solidFill>
              <a:latin typeface="Georgia" panose="02040502050405020303" pitchFamily="18" charset="0"/>
            </a:endParaRPr>
          </a:p>
          <a:p>
            <a:pPr marL="285750" indent="-285750">
              <a:buFont typeface="Arial" panose="020B0604020202020204" pitchFamily="34" charset="0"/>
              <a:buChar char="•"/>
            </a:pPr>
            <a:r>
              <a:rPr lang="en-GB" dirty="0">
                <a:solidFill>
                  <a:srgbClr val="1E416C"/>
                </a:solidFill>
                <a:latin typeface="Georgia" panose="02040502050405020303" pitchFamily="18" charset="0"/>
              </a:rPr>
              <a:t>Apply ASAP – even the ‘urgent’ procedure will take up to 10 working days. </a:t>
            </a:r>
          </a:p>
          <a:p>
            <a:pPr marL="285750" indent="-285750">
              <a:buFont typeface="Arial" panose="020B0604020202020204" pitchFamily="34" charset="0"/>
              <a:buChar char="•"/>
            </a:pPr>
            <a:endParaRPr lang="en-GB" dirty="0">
              <a:solidFill>
                <a:srgbClr val="1E416C"/>
              </a:solidFill>
              <a:latin typeface="Georgia" panose="02040502050405020303" pitchFamily="18" charset="0"/>
            </a:endParaRPr>
          </a:p>
          <a:p>
            <a:endParaRPr lang="en-GB" dirty="0">
              <a:solidFill>
                <a:srgbClr val="1E416C"/>
              </a:solidFill>
              <a:latin typeface="Georgia" panose="02040502050405020303" pitchFamily="18" charset="0"/>
            </a:endParaRPr>
          </a:p>
          <a:p>
            <a:pPr marL="285750" indent="-285750">
              <a:buFont typeface="Arial" panose="020B0604020202020204" pitchFamily="34" charset="0"/>
              <a:buChar char="•"/>
            </a:pPr>
            <a:endParaRPr lang="en-GB" dirty="0">
              <a:solidFill>
                <a:srgbClr val="1E416C"/>
              </a:solidFill>
              <a:latin typeface="Georgia" panose="02040502050405020303" pitchFamily="18" charset="0"/>
            </a:endParaRPr>
          </a:p>
        </p:txBody>
      </p:sp>
    </p:spTree>
    <p:extLst>
      <p:ext uri="{BB962C8B-B14F-4D97-AF65-F5344CB8AC3E}">
        <p14:creationId xmlns:p14="http://schemas.microsoft.com/office/powerpoint/2010/main" val="3824494629"/>
      </p:ext>
    </p:extLst>
  </p:cSld>
  <p:clrMapOvr>
    <a:masterClrMapping/>
  </p:clrMapOvr>
  <mc:AlternateContent xmlns:mc="http://schemas.openxmlformats.org/markup-compatibility/2006" xmlns:p14="http://schemas.microsoft.com/office/powerpoint/2010/main">
    <mc:Choice Requires="p14">
      <p:transition p14:dur="450">
        <p:fade/>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Challenging refusals of ECF</a:t>
            </a:r>
          </a:p>
        </p:txBody>
      </p:sp>
      <p:sp>
        <p:nvSpPr>
          <p:cNvPr id="4" name="TextBox 3"/>
          <p:cNvSpPr txBox="1"/>
          <p:nvPr/>
        </p:nvSpPr>
        <p:spPr>
          <a:xfrm>
            <a:off x="664420" y="1092017"/>
            <a:ext cx="7828317" cy="3108543"/>
          </a:xfrm>
          <a:prstGeom prst="rect">
            <a:avLst/>
          </a:prstGeom>
          <a:noFill/>
        </p:spPr>
        <p:txBody>
          <a:bodyPr wrap="square" rtlCol="0">
            <a:spAutoFit/>
          </a:bodyPr>
          <a:lstStyle/>
          <a:p>
            <a:pPr marL="285750" indent="-285750">
              <a:buFont typeface="Arial" panose="020B0604020202020204" pitchFamily="34" charset="0"/>
              <a:buChar char="•"/>
            </a:pPr>
            <a:r>
              <a:rPr lang="en-GB" dirty="0">
                <a:solidFill>
                  <a:srgbClr val="1E416C"/>
                </a:solidFill>
                <a:latin typeface="Georgia" panose="02040502050405020303" pitchFamily="18" charset="0"/>
              </a:rPr>
              <a:t>If your application for ECF is refused, you can apply to the LAA for an internal review. The internal review should be made on form APP9E, which should be provided with any refusal. A request for internal review must be made within 14 days of the refusal. The LAA aims to process applications for internal review within 10 working days.</a:t>
            </a:r>
          </a:p>
          <a:p>
            <a:pPr marL="285750" indent="-285750">
              <a:buFont typeface="Arial" panose="020B0604020202020204" pitchFamily="34" charset="0"/>
              <a:buChar char="•"/>
            </a:pPr>
            <a:endParaRPr lang="en-GB" dirty="0">
              <a:solidFill>
                <a:srgbClr val="1E416C"/>
              </a:solidFill>
              <a:latin typeface="Georgia" panose="02040502050405020303" pitchFamily="18" charset="0"/>
            </a:endParaRPr>
          </a:p>
          <a:p>
            <a:pPr marL="285750" indent="-285750">
              <a:buFont typeface="Arial" panose="020B0604020202020204" pitchFamily="34" charset="0"/>
              <a:buChar char="•"/>
            </a:pPr>
            <a:r>
              <a:rPr lang="en-GB" dirty="0">
                <a:solidFill>
                  <a:srgbClr val="1E416C"/>
                </a:solidFill>
                <a:latin typeface="Georgia" panose="02040502050405020303" pitchFamily="18" charset="0"/>
              </a:rPr>
              <a:t>There is no further right of appeal or review process. A refusal to grant ECF on internal review can only be challenged by judicial review. Judicial review is in scope for legal aid, and you may be able to refer the case to a firm holding a public law contract with the Legal Aid Agency for advice on the merits of challenging an ECF refusal.</a:t>
            </a:r>
          </a:p>
          <a:p>
            <a:endParaRPr lang="en-GB" dirty="0">
              <a:solidFill>
                <a:srgbClr val="1E416C"/>
              </a:solidFill>
              <a:latin typeface="Georgia" panose="02040502050405020303" pitchFamily="18" charset="0"/>
            </a:endParaRPr>
          </a:p>
          <a:p>
            <a:pPr marL="285750" indent="-285750">
              <a:buFont typeface="Arial" panose="020B0604020202020204" pitchFamily="34" charset="0"/>
              <a:buChar char="•"/>
            </a:pPr>
            <a:r>
              <a:rPr lang="en-GB" dirty="0">
                <a:solidFill>
                  <a:srgbClr val="1E416C"/>
                </a:solidFill>
                <a:latin typeface="Georgia" panose="02040502050405020303" pitchFamily="18" charset="0"/>
              </a:rPr>
              <a:t>Avoid claim being academic by acting at risk in the hearing. </a:t>
            </a:r>
          </a:p>
          <a:p>
            <a:pPr marL="285750" indent="-285750">
              <a:buFont typeface="Arial" panose="020B0604020202020204" pitchFamily="34" charset="0"/>
              <a:buChar char="•"/>
            </a:pPr>
            <a:endParaRPr lang="en-GB" dirty="0">
              <a:solidFill>
                <a:srgbClr val="1E416C"/>
              </a:solidFill>
              <a:latin typeface="Georgia" panose="02040502050405020303" pitchFamily="18" charset="0"/>
            </a:endParaRPr>
          </a:p>
          <a:p>
            <a:endParaRPr lang="en-GB" dirty="0">
              <a:solidFill>
                <a:srgbClr val="1E416C"/>
              </a:solidFill>
              <a:latin typeface="Georgia" panose="02040502050405020303" pitchFamily="18" charset="0"/>
            </a:endParaRPr>
          </a:p>
          <a:p>
            <a:pPr marL="285750" indent="-285750">
              <a:buFont typeface="Arial" panose="020B0604020202020204" pitchFamily="34" charset="0"/>
              <a:buChar char="•"/>
            </a:pPr>
            <a:endParaRPr lang="en-GB" dirty="0">
              <a:solidFill>
                <a:srgbClr val="1E416C"/>
              </a:solidFill>
              <a:latin typeface="Georgia" panose="02040502050405020303" pitchFamily="18" charset="0"/>
            </a:endParaRPr>
          </a:p>
        </p:txBody>
      </p:sp>
    </p:spTree>
    <p:extLst>
      <p:ext uri="{BB962C8B-B14F-4D97-AF65-F5344CB8AC3E}">
        <p14:creationId xmlns:p14="http://schemas.microsoft.com/office/powerpoint/2010/main" val="1528592735"/>
      </p:ext>
    </p:extLst>
  </p:cSld>
  <p:clrMapOvr>
    <a:masterClrMapping/>
  </p:clrMapOvr>
  <mc:AlternateContent xmlns:mc="http://schemas.openxmlformats.org/markup-compatibility/2006" xmlns:p14="http://schemas.microsoft.com/office/powerpoint/2010/main">
    <mc:Choice Requires="p14">
      <p:transition p14:dur="450">
        <p:fade/>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Resources</a:t>
            </a:r>
          </a:p>
        </p:txBody>
      </p:sp>
      <p:sp>
        <p:nvSpPr>
          <p:cNvPr id="4" name="TextBox 3"/>
          <p:cNvSpPr txBox="1"/>
          <p:nvPr/>
        </p:nvSpPr>
        <p:spPr>
          <a:xfrm>
            <a:off x="664420" y="1092017"/>
            <a:ext cx="7828317" cy="3108543"/>
          </a:xfrm>
          <a:prstGeom prst="rect">
            <a:avLst/>
          </a:prstGeom>
          <a:noFill/>
        </p:spPr>
        <p:txBody>
          <a:bodyPr wrap="square" rtlCol="0">
            <a:spAutoFit/>
          </a:bodyPr>
          <a:lstStyle/>
          <a:p>
            <a:pPr marL="285750" indent="-285750">
              <a:buFont typeface="Arial" panose="020B0604020202020204" pitchFamily="34" charset="0"/>
              <a:buChar char="•"/>
            </a:pPr>
            <a:r>
              <a:rPr lang="en-GB" dirty="0">
                <a:solidFill>
                  <a:srgbClr val="1E416C"/>
                </a:solidFill>
                <a:latin typeface="Georgia" panose="02040502050405020303" pitchFamily="18" charset="0"/>
              </a:rPr>
              <a:t>Public Law Project guides</a:t>
            </a:r>
          </a:p>
          <a:p>
            <a:pPr marL="285750" indent="-285750">
              <a:buFont typeface="Arial" panose="020B0604020202020204" pitchFamily="34" charset="0"/>
              <a:buChar char="•"/>
            </a:pPr>
            <a:endParaRPr lang="en-GB" dirty="0">
              <a:solidFill>
                <a:srgbClr val="1E416C"/>
              </a:solidFill>
              <a:latin typeface="Georgia" panose="02040502050405020303" pitchFamily="18" charset="0"/>
            </a:endParaRPr>
          </a:p>
          <a:p>
            <a:pPr marL="285750" indent="-285750">
              <a:buFont typeface="Arial" panose="020B0604020202020204" pitchFamily="34" charset="0"/>
              <a:buChar char="•"/>
            </a:pPr>
            <a:r>
              <a:rPr lang="en-GB" dirty="0">
                <a:solidFill>
                  <a:srgbClr val="1E416C"/>
                </a:solidFill>
                <a:latin typeface="Georgia" panose="02040502050405020303" pitchFamily="18" charset="0"/>
              </a:rPr>
              <a:t>Legal Aid Handbook</a:t>
            </a:r>
          </a:p>
          <a:p>
            <a:endParaRPr lang="en-GB" dirty="0">
              <a:solidFill>
                <a:srgbClr val="1E416C"/>
              </a:solidFill>
              <a:latin typeface="Georgia" panose="02040502050405020303" pitchFamily="18" charset="0"/>
            </a:endParaRPr>
          </a:p>
          <a:p>
            <a:pPr marL="285750" indent="-285750">
              <a:buFont typeface="Arial" panose="020B0604020202020204" pitchFamily="34" charset="0"/>
              <a:buChar char="•"/>
            </a:pPr>
            <a:r>
              <a:rPr lang="en-GB" i="1" dirty="0" err="1">
                <a:solidFill>
                  <a:srgbClr val="1E416C"/>
                </a:solidFill>
                <a:latin typeface="Georgia" panose="02040502050405020303" pitchFamily="18" charset="0"/>
              </a:rPr>
              <a:t>Gudanaviciene</a:t>
            </a:r>
            <a:r>
              <a:rPr lang="en-GB" dirty="0">
                <a:solidFill>
                  <a:srgbClr val="1E416C"/>
                </a:solidFill>
                <a:latin typeface="Georgia" panose="02040502050405020303" pitchFamily="18" charset="0"/>
              </a:rPr>
              <a:t> [2014] EWCA </a:t>
            </a:r>
            <a:r>
              <a:rPr lang="en-GB" dirty="0" err="1">
                <a:solidFill>
                  <a:srgbClr val="1E416C"/>
                </a:solidFill>
                <a:latin typeface="Georgia" panose="02040502050405020303" pitchFamily="18" charset="0"/>
              </a:rPr>
              <a:t>Civ</a:t>
            </a:r>
            <a:r>
              <a:rPr lang="en-GB" dirty="0">
                <a:solidFill>
                  <a:srgbClr val="1E416C"/>
                </a:solidFill>
                <a:latin typeface="Georgia" panose="02040502050405020303" pitchFamily="18" charset="0"/>
              </a:rPr>
              <a:t> 162 - worth reading in full</a:t>
            </a:r>
          </a:p>
          <a:p>
            <a:pPr marL="285750" indent="-285750">
              <a:buFont typeface="Arial" panose="020B0604020202020204" pitchFamily="34" charset="0"/>
              <a:buChar char="•"/>
            </a:pPr>
            <a:endParaRPr lang="en-GB" dirty="0">
              <a:solidFill>
                <a:srgbClr val="1E416C"/>
              </a:solidFill>
              <a:latin typeface="Georgia" panose="02040502050405020303" pitchFamily="18" charset="0"/>
            </a:endParaRPr>
          </a:p>
          <a:p>
            <a:pPr marL="285750" indent="-285750">
              <a:buFont typeface="Arial" panose="020B0604020202020204" pitchFamily="34" charset="0"/>
              <a:buChar char="•"/>
            </a:pPr>
            <a:r>
              <a:rPr lang="en-GB" dirty="0">
                <a:solidFill>
                  <a:srgbClr val="1E416C"/>
                </a:solidFill>
                <a:latin typeface="Georgia" panose="02040502050405020303" pitchFamily="18" charset="0"/>
              </a:rPr>
              <a:t>Lord Chancellor’s Guidance</a:t>
            </a:r>
          </a:p>
          <a:p>
            <a:endParaRPr lang="en-GB" dirty="0">
              <a:solidFill>
                <a:srgbClr val="1E416C"/>
              </a:solidFill>
              <a:latin typeface="Georgia" panose="02040502050405020303" pitchFamily="18" charset="0"/>
            </a:endParaRPr>
          </a:p>
          <a:p>
            <a:pPr marL="285750" indent="-285750">
              <a:buFont typeface="Arial" panose="020B0604020202020204" pitchFamily="34" charset="0"/>
              <a:buChar char="•"/>
            </a:pPr>
            <a:r>
              <a:rPr lang="en-GB" dirty="0">
                <a:solidFill>
                  <a:srgbClr val="1E416C"/>
                </a:solidFill>
                <a:latin typeface="Georgia" panose="02040502050405020303" pitchFamily="18" charset="0"/>
              </a:rPr>
              <a:t>Provider Pack</a:t>
            </a:r>
          </a:p>
          <a:p>
            <a:endParaRPr lang="en-GB" dirty="0">
              <a:solidFill>
                <a:srgbClr val="1E416C"/>
              </a:solidFill>
              <a:latin typeface="Georgia" panose="02040502050405020303" pitchFamily="18" charset="0"/>
            </a:endParaRPr>
          </a:p>
          <a:p>
            <a:pPr marL="285750" indent="-285750">
              <a:buFont typeface="Arial" panose="020B0604020202020204" pitchFamily="34" charset="0"/>
              <a:buChar char="•"/>
            </a:pPr>
            <a:r>
              <a:rPr lang="en-GB" dirty="0">
                <a:solidFill>
                  <a:srgbClr val="1E416C"/>
                </a:solidFill>
                <a:latin typeface="Georgia" panose="02040502050405020303" pitchFamily="18" charset="0"/>
                <a:hlinkClick r:id="rId2"/>
              </a:rPr>
              <a:t>https://www.gov.uk/government/publications/legal-aid-exceptional-case-funding-form-and-guidance</a:t>
            </a:r>
            <a:r>
              <a:rPr lang="en-GB" dirty="0">
                <a:solidFill>
                  <a:srgbClr val="1E416C"/>
                </a:solidFill>
                <a:latin typeface="Georgia" panose="02040502050405020303" pitchFamily="18" charset="0"/>
              </a:rPr>
              <a:t> </a:t>
            </a:r>
          </a:p>
          <a:p>
            <a:endParaRPr lang="en-GB" dirty="0">
              <a:solidFill>
                <a:srgbClr val="1E416C"/>
              </a:solidFill>
              <a:latin typeface="Georgia" panose="02040502050405020303" pitchFamily="18" charset="0"/>
            </a:endParaRPr>
          </a:p>
          <a:p>
            <a:pPr marL="285750" indent="-285750">
              <a:buFont typeface="Arial" panose="020B0604020202020204" pitchFamily="34" charset="0"/>
              <a:buChar char="•"/>
            </a:pPr>
            <a:endParaRPr lang="en-GB" dirty="0">
              <a:solidFill>
                <a:srgbClr val="1E416C"/>
              </a:solidFill>
              <a:latin typeface="Georgia" panose="02040502050405020303" pitchFamily="18" charset="0"/>
            </a:endParaRPr>
          </a:p>
        </p:txBody>
      </p:sp>
    </p:spTree>
    <p:extLst>
      <p:ext uri="{BB962C8B-B14F-4D97-AF65-F5344CB8AC3E}">
        <p14:creationId xmlns:p14="http://schemas.microsoft.com/office/powerpoint/2010/main" val="1914168276"/>
      </p:ext>
    </p:extLst>
  </p:cSld>
  <p:clrMapOvr>
    <a:masterClrMapping/>
  </p:clrMapOvr>
  <mc:AlternateContent xmlns:mc="http://schemas.openxmlformats.org/markup-compatibility/2006" xmlns:p14="http://schemas.microsoft.com/office/powerpoint/2010/main">
    <mc:Choice Requires="p14">
      <p:transition p14:dur="450">
        <p:fade/>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C1579E2-CB27-EA40-853C-C80C9C598137}"/>
              </a:ext>
            </a:extLst>
          </p:cNvPr>
          <p:cNvSpPr txBox="1"/>
          <p:nvPr/>
        </p:nvSpPr>
        <p:spPr>
          <a:xfrm>
            <a:off x="667512" y="1143000"/>
            <a:ext cx="7854696" cy="954107"/>
          </a:xfrm>
          <a:prstGeom prst="rect">
            <a:avLst/>
          </a:prstGeom>
          <a:noFill/>
        </p:spPr>
        <p:txBody>
          <a:bodyPr wrap="square" rtlCol="0">
            <a:spAutoFit/>
          </a:bodyPr>
          <a:lstStyle/>
          <a:p>
            <a:r>
              <a:rPr lang="en-US" dirty="0">
                <a:solidFill>
                  <a:srgbClr val="1E416C"/>
                </a:solidFill>
                <a:latin typeface="Georgia" panose="02040502050405020303" pitchFamily="18" charset="0"/>
              </a:rPr>
              <a:t>Good luck </a:t>
            </a:r>
          </a:p>
          <a:p>
            <a:r>
              <a:rPr lang="en-US" dirty="0">
                <a:solidFill>
                  <a:srgbClr val="1E416C"/>
                </a:solidFill>
                <a:latin typeface="Georgia" panose="02040502050405020303" pitchFamily="18" charset="0"/>
              </a:rPr>
              <a:t>Any questions?</a:t>
            </a:r>
          </a:p>
          <a:p>
            <a:endParaRPr lang="en-US" dirty="0">
              <a:solidFill>
                <a:srgbClr val="1E416C"/>
              </a:solidFill>
              <a:latin typeface="Georgia" panose="02040502050405020303" pitchFamily="18" charset="0"/>
            </a:endParaRPr>
          </a:p>
          <a:p>
            <a:r>
              <a:rPr lang="en-US">
                <a:solidFill>
                  <a:srgbClr val="1E416C"/>
                </a:solidFill>
                <a:latin typeface="Georgia" panose="02040502050405020303" pitchFamily="18" charset="0"/>
                <a:hlinkClick r:id="rId2">
                  <a:extLst>
                    <a:ext uri="{A12FA001-AC4F-418D-AE19-62706E023703}">
                      <ahyp:hlinkClr xmlns:ahyp="http://schemas.microsoft.com/office/drawing/2018/hyperlinkcolor" val="tx"/>
                    </a:ext>
                  </a:extLst>
                </a:hlinkClick>
              </a:rPr>
              <a:t>oliverp</a:t>
            </a:r>
            <a:r>
              <a:rPr lang="en-US" dirty="0">
                <a:solidFill>
                  <a:srgbClr val="1E416C"/>
                </a:solidFill>
                <a:latin typeface="Georgia" panose="02040502050405020303" pitchFamily="18" charset="0"/>
                <a:hlinkClick r:id="rId2">
                  <a:extLst>
                    <a:ext uri="{A12FA001-AC4F-418D-AE19-62706E023703}">
                      <ahyp:hlinkClr xmlns:ahyp="http://schemas.microsoft.com/office/drawing/2018/hyperlinkcolor" val="tx"/>
                    </a:ext>
                  </a:extLst>
                </a:hlinkClick>
              </a:rPr>
              <a:t>@gclaw.co.uk</a:t>
            </a:r>
            <a:r>
              <a:rPr lang="en-US" dirty="0">
                <a:solidFill>
                  <a:srgbClr val="1E416C"/>
                </a:solidFill>
                <a:latin typeface="Georgia" panose="02040502050405020303" pitchFamily="18" charset="0"/>
              </a:rPr>
              <a:t> </a:t>
            </a:r>
          </a:p>
        </p:txBody>
      </p:sp>
    </p:spTree>
    <p:extLst>
      <p:ext uri="{BB962C8B-B14F-4D97-AF65-F5344CB8AC3E}">
        <p14:creationId xmlns:p14="http://schemas.microsoft.com/office/powerpoint/2010/main" val="23445295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pPr lvl="0"/>
            <a:r>
              <a:rPr lang="en-US" dirty="0"/>
              <a:t>Thank you</a:t>
            </a:r>
          </a:p>
          <a:p>
            <a:endParaRPr lang="en-US" dirty="0"/>
          </a:p>
        </p:txBody>
      </p:sp>
      <p:sp>
        <p:nvSpPr>
          <p:cNvPr id="4" name="Text Placeholder 3"/>
          <p:cNvSpPr>
            <a:spLocks noGrp="1"/>
          </p:cNvSpPr>
          <p:nvPr>
            <p:ph type="body" sz="quarter" idx="12"/>
          </p:nvPr>
        </p:nvSpPr>
        <p:spPr/>
        <p:txBody>
          <a:bodyPr/>
          <a:lstStyle/>
          <a:p>
            <a:pPr lvl="0"/>
            <a:r>
              <a:rPr lang="fi-FI" dirty="0"/>
              <a:t>020 7993 7600       </a:t>
            </a:r>
            <a:r>
              <a:rPr lang="fi-FI" dirty="0" err="1"/>
              <a:t>info@gclaw.co.uk</a:t>
            </a:r>
            <a:r>
              <a:rPr lang="fi-FI" dirty="0"/>
              <a:t>      @</a:t>
            </a:r>
            <a:r>
              <a:rPr lang="fi-FI" dirty="0" err="1"/>
              <a:t>gardencourtlaw</a:t>
            </a:r>
            <a:endParaRPr lang="en-US" dirty="0"/>
          </a:p>
          <a:p>
            <a:endParaRPr lang="en-US" dirty="0"/>
          </a:p>
        </p:txBody>
      </p:sp>
      <p:cxnSp>
        <p:nvCxnSpPr>
          <p:cNvPr id="8" name="Straight Connector 7"/>
          <p:cNvCxnSpPr/>
          <p:nvPr/>
        </p:nvCxnSpPr>
        <p:spPr>
          <a:xfrm>
            <a:off x="3640873" y="2966207"/>
            <a:ext cx="0" cy="273223"/>
          </a:xfrm>
          <a:prstGeom prst="line">
            <a:avLst/>
          </a:prstGeom>
          <a:ln>
            <a:solidFill>
              <a:srgbClr val="476B98"/>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354443" y="2979214"/>
            <a:ext cx="0" cy="273223"/>
          </a:xfrm>
          <a:prstGeom prst="line">
            <a:avLst/>
          </a:prstGeom>
          <a:ln>
            <a:solidFill>
              <a:srgbClr val="476B9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1521279"/>
      </p:ext>
    </p:extLst>
  </p:cSld>
  <p:clrMapOvr>
    <a:masterClrMapping/>
  </p:clrMapOvr>
  <mc:AlternateContent xmlns:mc="http://schemas.openxmlformats.org/markup-compatibility/2006" xmlns:p14="http://schemas.microsoft.com/office/powerpoint/2010/main">
    <mc:Choice Requires="p14">
      <p:transition p14:dur="45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116036" y="842934"/>
            <a:ext cx="7096125" cy="1479247"/>
          </a:xfrm>
        </p:spPr>
        <p:txBody>
          <a:bodyPr/>
          <a:lstStyle/>
          <a:p>
            <a:r>
              <a:rPr lang="en-US" sz="3200" i="1" dirty="0"/>
              <a:t>Education Exceptional Case Funding</a:t>
            </a:r>
          </a:p>
          <a:p>
            <a:endParaRPr lang="en-US" dirty="0"/>
          </a:p>
        </p:txBody>
      </p:sp>
      <p:sp>
        <p:nvSpPr>
          <p:cNvPr id="3" name="Text Placeholder 1"/>
          <p:cNvSpPr txBox="1">
            <a:spLocks/>
          </p:cNvSpPr>
          <p:nvPr/>
        </p:nvSpPr>
        <p:spPr>
          <a:xfrm>
            <a:off x="1210428" y="2322181"/>
            <a:ext cx="7096125" cy="1618291"/>
          </a:xfrm>
          <a:prstGeom prst="rect">
            <a:avLst/>
          </a:prstGeom>
        </p:spPr>
        <p:txBody>
          <a:bodyPr lIns="91430" tIns="45715" rIns="91430" bIns="45715"/>
          <a:lstStyle>
            <a:lvl1pPr marL="0" indent="0" algn="ctr" defTabSz="685718" rtl="0" eaLnBrk="1" latinLnBrk="0" hangingPunct="1">
              <a:lnSpc>
                <a:spcPts val="3600"/>
              </a:lnSpc>
              <a:spcBef>
                <a:spcPts val="750"/>
              </a:spcBef>
              <a:buFontTx/>
              <a:buNone/>
              <a:defRPr sz="3000" kern="1200">
                <a:solidFill>
                  <a:srgbClr val="1E416C"/>
                </a:solidFill>
                <a:latin typeface="Adria Slab" charset="0"/>
                <a:ea typeface="Adria Slab" charset="0"/>
                <a:cs typeface="Adria Slab" charset="0"/>
              </a:defRPr>
            </a:lvl1pPr>
            <a:lvl2pPr marL="342859" indent="0" algn="ctr" defTabSz="685718" rtl="0" eaLnBrk="1" latinLnBrk="0" hangingPunct="1">
              <a:lnSpc>
                <a:spcPct val="90000"/>
              </a:lnSpc>
              <a:spcBef>
                <a:spcPts val="375"/>
              </a:spcBef>
              <a:buFontTx/>
              <a:buNone/>
              <a:defRPr sz="1800" kern="1200">
                <a:solidFill>
                  <a:schemeClr val="bg1"/>
                </a:solidFill>
                <a:latin typeface="Adria Slab" charset="0"/>
                <a:ea typeface="Adria Slab" charset="0"/>
                <a:cs typeface="Adria Slab" charset="0"/>
              </a:defRPr>
            </a:lvl2pPr>
            <a:lvl3pPr marL="685718" indent="0" algn="ctr" defTabSz="685718" rtl="0" eaLnBrk="1" latinLnBrk="0" hangingPunct="1">
              <a:lnSpc>
                <a:spcPct val="90000"/>
              </a:lnSpc>
              <a:spcBef>
                <a:spcPts val="375"/>
              </a:spcBef>
              <a:buFontTx/>
              <a:buNone/>
              <a:defRPr sz="1500" kern="1200">
                <a:solidFill>
                  <a:schemeClr val="bg1"/>
                </a:solidFill>
                <a:latin typeface="Adria Slab" charset="0"/>
                <a:ea typeface="Adria Slab" charset="0"/>
                <a:cs typeface="Adria Slab" charset="0"/>
              </a:defRPr>
            </a:lvl3pPr>
            <a:lvl4pPr marL="1028577" indent="0" algn="ctr" defTabSz="685718" rtl="0" eaLnBrk="1" latinLnBrk="0" hangingPunct="1">
              <a:lnSpc>
                <a:spcPct val="90000"/>
              </a:lnSpc>
              <a:spcBef>
                <a:spcPts val="375"/>
              </a:spcBef>
              <a:buFontTx/>
              <a:buNone/>
              <a:defRPr sz="1400" kern="1200">
                <a:solidFill>
                  <a:schemeClr val="bg1"/>
                </a:solidFill>
                <a:latin typeface="Adria Slab" charset="0"/>
                <a:ea typeface="Adria Slab" charset="0"/>
                <a:cs typeface="Adria Slab" charset="0"/>
              </a:defRPr>
            </a:lvl4pPr>
            <a:lvl5pPr marL="1371436" indent="0" algn="ctr" defTabSz="685718" rtl="0" eaLnBrk="1" latinLnBrk="0" hangingPunct="1">
              <a:lnSpc>
                <a:spcPct val="90000"/>
              </a:lnSpc>
              <a:spcBef>
                <a:spcPts val="375"/>
              </a:spcBef>
              <a:buFontTx/>
              <a:buNone/>
              <a:defRPr sz="1400" kern="1200">
                <a:solidFill>
                  <a:schemeClr val="bg1"/>
                </a:solidFill>
                <a:latin typeface="Adria Slab" charset="0"/>
                <a:ea typeface="Adria Slab" charset="0"/>
                <a:cs typeface="Adria Slab" charset="0"/>
              </a:defRPr>
            </a:lvl5pPr>
            <a:lvl6pPr marL="1885724" indent="-171429" algn="l" defTabSz="68571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583" indent="-171429" algn="l" defTabSz="68571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443" indent="-171429" algn="l" defTabSz="68571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302" indent="-171429" algn="l" defTabSz="68571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r>
              <a:rPr lang="en-GB" sz="2400" dirty="0">
                <a:latin typeface="Georgia" panose="02040502050405020303" pitchFamily="18" charset="0"/>
                <a:cs typeface="Arial" panose="020B0604020202020204" pitchFamily="34" charset="0"/>
              </a:rPr>
              <a:t>Ollie Persey</a:t>
            </a:r>
          </a:p>
          <a:p>
            <a:r>
              <a:rPr lang="en-GB" sz="2400">
                <a:latin typeface="Georgia" panose="02040502050405020303" pitchFamily="18" charset="0"/>
                <a:cs typeface="Arial" panose="020B0604020202020204" pitchFamily="34" charset="0"/>
              </a:rPr>
              <a:t>Garden Court Chambers</a:t>
            </a:r>
            <a:endParaRPr lang="en-GB" sz="2400" dirty="0">
              <a:latin typeface="Georgia" panose="02040502050405020303" pitchFamily="18" charset="0"/>
              <a:cs typeface="Arial" panose="020B0604020202020204" pitchFamily="34" charset="0"/>
            </a:endParaRPr>
          </a:p>
          <a:p>
            <a:r>
              <a:rPr lang="en-GB" sz="2400" dirty="0">
                <a:latin typeface="Georgia" panose="02040502050405020303" pitchFamily="18" charset="0"/>
                <a:cs typeface="Arial" panose="020B0604020202020204" pitchFamily="34" charset="0"/>
              </a:rPr>
              <a:t>4 February 2021</a:t>
            </a:r>
          </a:p>
          <a:p>
            <a:endParaRPr lang="en-GB" sz="2400" dirty="0">
              <a:latin typeface="Georgia" panose="02040502050405020303" pitchFamily="18" charset="0"/>
              <a:cs typeface="Arial" panose="020B0604020202020204" pitchFamily="34" charset="0"/>
            </a:endParaRPr>
          </a:p>
          <a:p>
            <a:endParaRPr lang="en-US" dirty="0"/>
          </a:p>
        </p:txBody>
      </p:sp>
    </p:spTree>
    <p:extLst>
      <p:ext uri="{BB962C8B-B14F-4D97-AF65-F5344CB8AC3E}">
        <p14:creationId xmlns:p14="http://schemas.microsoft.com/office/powerpoint/2010/main" val="1653385533"/>
      </p:ext>
    </p:extLst>
  </p:cSld>
  <p:clrMapOvr>
    <a:masterClrMapping/>
  </p:clrMapOvr>
  <mc:AlternateContent xmlns:mc="http://schemas.openxmlformats.org/markup-compatibility/2006" xmlns:p14="http://schemas.microsoft.com/office/powerpoint/2010/main">
    <mc:Choice Requires="p14">
      <p:transition p14:dur="45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So – what is exceptional case funding?</a:t>
            </a:r>
          </a:p>
        </p:txBody>
      </p:sp>
      <p:sp>
        <p:nvSpPr>
          <p:cNvPr id="4" name="TextBox 3"/>
          <p:cNvSpPr txBox="1"/>
          <p:nvPr/>
        </p:nvSpPr>
        <p:spPr>
          <a:xfrm>
            <a:off x="0" y="872561"/>
            <a:ext cx="9144000" cy="3416320"/>
          </a:xfrm>
          <a:prstGeom prst="rect">
            <a:avLst/>
          </a:prstGeom>
          <a:noFill/>
        </p:spPr>
        <p:txBody>
          <a:bodyPr wrap="square" rtlCol="0">
            <a:spAutoFit/>
          </a:bodyPr>
          <a:lstStyle/>
          <a:p>
            <a:pPr marL="285750" indent="-285750">
              <a:buFont typeface="Arial" panose="020B0604020202020204" pitchFamily="34" charset="0"/>
              <a:buChar char="•"/>
            </a:pPr>
            <a:r>
              <a:rPr lang="en-GB" dirty="0">
                <a:solidFill>
                  <a:srgbClr val="1E416C"/>
                </a:solidFill>
                <a:latin typeface="Georgia" panose="02040502050405020303" pitchFamily="18" charset="0"/>
              </a:rPr>
              <a:t>Civil legal services which are not within the scope of Schedule 1 LASPO are out of scope, and may potentially be funded as an ‘exceptional case’.</a:t>
            </a:r>
          </a:p>
          <a:p>
            <a:endParaRPr lang="en-GB" dirty="0">
              <a:solidFill>
                <a:srgbClr val="1E416C"/>
              </a:solidFill>
              <a:latin typeface="Georgia" panose="02040502050405020303" pitchFamily="18" charset="0"/>
            </a:endParaRPr>
          </a:p>
          <a:p>
            <a:pPr marL="285750" indent="-285750">
              <a:buFont typeface="Arial" panose="020B0604020202020204" pitchFamily="34" charset="0"/>
              <a:buChar char="•"/>
            </a:pPr>
            <a:r>
              <a:rPr lang="en-GB" dirty="0">
                <a:solidFill>
                  <a:srgbClr val="1E416C"/>
                </a:solidFill>
                <a:latin typeface="Georgia" panose="02040502050405020303" pitchFamily="18" charset="0"/>
              </a:rPr>
              <a:t>Section 10 of LASPO says:</a:t>
            </a:r>
          </a:p>
          <a:p>
            <a:pPr marL="285750" indent="-285750">
              <a:buFont typeface="Arial" panose="020B0604020202020204" pitchFamily="34" charset="0"/>
              <a:buChar char="•"/>
            </a:pPr>
            <a:endParaRPr lang="en-GB" dirty="0">
              <a:solidFill>
                <a:srgbClr val="1E416C"/>
              </a:solidFill>
              <a:latin typeface="Georgia" panose="02040502050405020303" pitchFamily="18" charset="0"/>
            </a:endParaRPr>
          </a:p>
          <a:p>
            <a:r>
              <a:rPr lang="en-GB" sz="1100" dirty="0">
                <a:solidFill>
                  <a:srgbClr val="1E416C"/>
                </a:solidFill>
                <a:latin typeface="Georgia" panose="02040502050405020303" pitchFamily="18" charset="0"/>
              </a:rPr>
              <a:t>(1)  Civil legal services other than services described in Part 1 of Schedule 1 are to be available to an individual under this Part if subsection (2) or (4) is satisfied.</a:t>
            </a:r>
          </a:p>
          <a:p>
            <a:r>
              <a:rPr lang="en-GB" sz="1100" dirty="0">
                <a:solidFill>
                  <a:srgbClr val="1E416C"/>
                </a:solidFill>
                <a:latin typeface="Georgia" panose="02040502050405020303" pitchFamily="18" charset="0"/>
              </a:rPr>
              <a:t>(2)  This subsection is satisfied where the Director—</a:t>
            </a:r>
          </a:p>
          <a:p>
            <a:pPr lvl="1"/>
            <a:r>
              <a:rPr lang="en-GB" sz="1100" dirty="0">
                <a:solidFill>
                  <a:srgbClr val="1E416C"/>
                </a:solidFill>
                <a:latin typeface="Georgia" panose="02040502050405020303" pitchFamily="18" charset="0"/>
              </a:rPr>
              <a:t>(a)  has made an exceptional case determination in relation to the individual and the services, and</a:t>
            </a:r>
          </a:p>
          <a:p>
            <a:pPr marL="685605" lvl="1" indent="-342900">
              <a:buAutoNum type="alphaLcParenBoth" startAt="2"/>
            </a:pPr>
            <a:r>
              <a:rPr lang="en-GB" sz="1100" dirty="0">
                <a:solidFill>
                  <a:srgbClr val="1E416C"/>
                </a:solidFill>
                <a:latin typeface="Georgia" panose="02040502050405020303" pitchFamily="18" charset="0"/>
              </a:rPr>
              <a:t>has determined that the individual qualifies for the services in accordance with this Part, (and has not withdrawn either determination).</a:t>
            </a:r>
          </a:p>
          <a:p>
            <a:r>
              <a:rPr lang="en-GB" sz="1100" dirty="0">
                <a:solidFill>
                  <a:srgbClr val="1E416C"/>
                </a:solidFill>
                <a:latin typeface="Georgia" panose="02040502050405020303" pitchFamily="18" charset="0"/>
              </a:rPr>
              <a:t>(3)  For the purposes of subsection (2), an exceptional case determination is a determination—</a:t>
            </a:r>
          </a:p>
          <a:p>
            <a:pPr lvl="1"/>
            <a:r>
              <a:rPr lang="en-GB" sz="1100" dirty="0">
                <a:solidFill>
                  <a:srgbClr val="1E416C"/>
                </a:solidFill>
                <a:latin typeface="Georgia" panose="02040502050405020303" pitchFamily="18" charset="0"/>
              </a:rPr>
              <a:t>(a)  that it is necessary to make the services available to the individual under this Part because failure to do so would be a breach of—</a:t>
            </a:r>
          </a:p>
          <a:p>
            <a:pPr lvl="2"/>
            <a:r>
              <a:rPr lang="en-GB" sz="1100" dirty="0">
                <a:solidFill>
                  <a:srgbClr val="1E416C"/>
                </a:solidFill>
                <a:latin typeface="Georgia" panose="02040502050405020303" pitchFamily="18" charset="0"/>
              </a:rPr>
              <a:t>(</a:t>
            </a:r>
            <a:r>
              <a:rPr lang="en-GB" sz="1100" dirty="0" err="1">
                <a:solidFill>
                  <a:srgbClr val="1E416C"/>
                </a:solidFill>
                <a:latin typeface="Georgia" panose="02040502050405020303" pitchFamily="18" charset="0"/>
              </a:rPr>
              <a:t>i</a:t>
            </a:r>
            <a:r>
              <a:rPr lang="en-GB" sz="1100" dirty="0">
                <a:solidFill>
                  <a:srgbClr val="1E416C"/>
                </a:solidFill>
                <a:latin typeface="Georgia" panose="02040502050405020303" pitchFamily="18" charset="0"/>
              </a:rPr>
              <a:t>)  the individual's Convention rights (within the meaning of the Human Rights Act 1998), or</a:t>
            </a:r>
          </a:p>
          <a:p>
            <a:pPr lvl="2"/>
            <a:r>
              <a:rPr lang="en-GB" sz="1100" dirty="0">
                <a:solidFill>
                  <a:srgbClr val="1E416C"/>
                </a:solidFill>
                <a:latin typeface="Georgia" panose="02040502050405020303" pitchFamily="18" charset="0"/>
              </a:rPr>
              <a:t>(ii)   any rights of the individual to the provision of legal services that are retained enforceable EU rights, or</a:t>
            </a:r>
          </a:p>
          <a:p>
            <a:pPr lvl="1"/>
            <a:r>
              <a:rPr lang="en-GB" sz="1100" dirty="0">
                <a:solidFill>
                  <a:srgbClr val="1E416C"/>
                </a:solidFill>
                <a:latin typeface="Georgia" panose="02040502050405020303" pitchFamily="18" charset="0"/>
              </a:rPr>
              <a:t>(b)  that it is appropriate to do so, in the particular circumstances of the case, having regard to any risk that failure to do so would be such a breach.</a:t>
            </a:r>
          </a:p>
          <a:p>
            <a:pPr marL="285750" indent="-285750">
              <a:buFont typeface="Arial" panose="020B0604020202020204" pitchFamily="34" charset="0"/>
              <a:buChar char="•"/>
            </a:pPr>
            <a:endParaRPr lang="en-GB" dirty="0">
              <a:solidFill>
                <a:srgbClr val="1E416C"/>
              </a:solidFill>
              <a:latin typeface="Georgia" panose="02040502050405020303" pitchFamily="18" charset="0"/>
            </a:endParaRPr>
          </a:p>
        </p:txBody>
      </p:sp>
    </p:spTree>
    <p:extLst>
      <p:ext uri="{BB962C8B-B14F-4D97-AF65-F5344CB8AC3E}">
        <p14:creationId xmlns:p14="http://schemas.microsoft.com/office/powerpoint/2010/main" val="1934104704"/>
      </p:ext>
    </p:extLst>
  </p:cSld>
  <p:clrMapOvr>
    <a:masterClrMapping/>
  </p:clrMapOvr>
  <mc:AlternateContent xmlns:mc="http://schemas.openxmlformats.org/markup-compatibility/2006" xmlns:p14="http://schemas.microsoft.com/office/powerpoint/2010/main">
    <mc:Choice Requires="p14">
      <p:transition p14:dur="45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ECF</a:t>
            </a:r>
          </a:p>
        </p:txBody>
      </p:sp>
      <p:sp>
        <p:nvSpPr>
          <p:cNvPr id="4" name="TextBox 3"/>
          <p:cNvSpPr txBox="1"/>
          <p:nvPr/>
        </p:nvSpPr>
        <p:spPr>
          <a:xfrm>
            <a:off x="664420" y="1092017"/>
            <a:ext cx="7828317" cy="3108543"/>
          </a:xfrm>
          <a:prstGeom prst="rect">
            <a:avLst/>
          </a:prstGeom>
          <a:noFill/>
        </p:spPr>
        <p:txBody>
          <a:bodyPr wrap="square" rtlCol="0">
            <a:spAutoFit/>
          </a:bodyPr>
          <a:lstStyle/>
          <a:p>
            <a:pPr marL="285750" indent="-285750">
              <a:buFont typeface="Arial" panose="020B0604020202020204" pitchFamily="34" charset="0"/>
              <a:buChar char="•"/>
            </a:pPr>
            <a:r>
              <a:rPr lang="en-GB" dirty="0">
                <a:solidFill>
                  <a:srgbClr val="1E416C"/>
                </a:solidFill>
                <a:latin typeface="Georgia" panose="02040502050405020303" pitchFamily="18" charset="0"/>
              </a:rPr>
              <a:t>In other words, an exceptional case determination is one that finds that it is necessary to make legal services available to an individual because a failure to do so would amount to a breach of his or her Convention rights within the meaning of the Human Rights Act 1998 or because he or she has an enforceable right to such services under (retained) EU law. </a:t>
            </a:r>
          </a:p>
          <a:p>
            <a:endParaRPr lang="en-GB" dirty="0">
              <a:solidFill>
                <a:srgbClr val="1E416C"/>
              </a:solidFill>
              <a:latin typeface="Georgia" panose="02040502050405020303" pitchFamily="18" charset="0"/>
            </a:endParaRPr>
          </a:p>
          <a:p>
            <a:pPr marL="285750" indent="-285750">
              <a:buFont typeface="Arial" panose="020B0604020202020204" pitchFamily="34" charset="0"/>
              <a:buChar char="•"/>
            </a:pPr>
            <a:r>
              <a:rPr lang="en-GB" dirty="0">
                <a:solidFill>
                  <a:srgbClr val="1E416C"/>
                </a:solidFill>
                <a:latin typeface="Georgia" panose="02040502050405020303" pitchFamily="18" charset="0"/>
              </a:rPr>
              <a:t>In addition, sub-section 10(3)(b) states that an exceptional case determination will also be made if it is appropriate to do so in the particular circumstances of the individual case in order to avoid a risk of a breach of the ECHR or EU law.</a:t>
            </a:r>
          </a:p>
          <a:p>
            <a:endParaRPr lang="en-GB" dirty="0">
              <a:solidFill>
                <a:srgbClr val="1E416C"/>
              </a:solidFill>
              <a:latin typeface="Georgia" panose="02040502050405020303" pitchFamily="18" charset="0"/>
            </a:endParaRPr>
          </a:p>
          <a:p>
            <a:pPr marL="285750" indent="-285750">
              <a:buFont typeface="Arial" panose="020B0604020202020204" pitchFamily="34" charset="0"/>
              <a:buChar char="•"/>
            </a:pPr>
            <a:r>
              <a:rPr lang="en-GB" dirty="0">
                <a:solidFill>
                  <a:srgbClr val="1E416C"/>
                </a:solidFill>
                <a:latin typeface="Georgia" panose="02040502050405020303" pitchFamily="18" charset="0"/>
              </a:rPr>
              <a:t>Typically you are considering Article 6 ECHR and whether being without legal representation will prevent the client/applicant from being able to meaningfully and effectively take part in proceedings. Article 8 may also be engaged.</a:t>
            </a:r>
          </a:p>
          <a:p>
            <a:pPr marL="285750" indent="-285750">
              <a:buFont typeface="Arial" panose="020B0604020202020204" pitchFamily="34" charset="0"/>
              <a:buChar char="•"/>
            </a:pPr>
            <a:endParaRPr lang="en-GB" dirty="0">
              <a:solidFill>
                <a:srgbClr val="1E416C"/>
              </a:solidFill>
              <a:latin typeface="Georgia" panose="02040502050405020303" pitchFamily="18" charset="0"/>
            </a:endParaRPr>
          </a:p>
          <a:p>
            <a:pPr marL="285750" indent="-285750">
              <a:buFont typeface="Arial" panose="020B0604020202020204" pitchFamily="34" charset="0"/>
              <a:buChar char="•"/>
            </a:pPr>
            <a:endParaRPr lang="en-GB" dirty="0">
              <a:solidFill>
                <a:srgbClr val="1E416C"/>
              </a:solidFill>
              <a:latin typeface="Georgia" panose="02040502050405020303" pitchFamily="18" charset="0"/>
            </a:endParaRPr>
          </a:p>
        </p:txBody>
      </p:sp>
    </p:spTree>
    <p:extLst>
      <p:ext uri="{BB962C8B-B14F-4D97-AF65-F5344CB8AC3E}">
        <p14:creationId xmlns:p14="http://schemas.microsoft.com/office/powerpoint/2010/main" val="1916350158"/>
      </p:ext>
    </p:extLst>
  </p:cSld>
  <p:clrMapOvr>
    <a:masterClrMapping/>
  </p:clrMapOvr>
  <mc:AlternateContent xmlns:mc="http://schemas.openxmlformats.org/markup-compatibility/2006" xmlns:p14="http://schemas.microsoft.com/office/powerpoint/2010/main">
    <mc:Choice Requires="p14">
      <p:transition p14:dur="45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Considering a breach of ECHR rights</a:t>
            </a:r>
          </a:p>
        </p:txBody>
      </p:sp>
      <p:sp>
        <p:nvSpPr>
          <p:cNvPr id="4" name="TextBox 3"/>
          <p:cNvSpPr txBox="1"/>
          <p:nvPr/>
        </p:nvSpPr>
        <p:spPr>
          <a:xfrm>
            <a:off x="664420" y="1092017"/>
            <a:ext cx="7828317" cy="2677656"/>
          </a:xfrm>
          <a:prstGeom prst="rect">
            <a:avLst/>
          </a:prstGeom>
          <a:noFill/>
        </p:spPr>
        <p:txBody>
          <a:bodyPr wrap="square" rtlCol="0">
            <a:spAutoFit/>
          </a:bodyPr>
          <a:lstStyle/>
          <a:p>
            <a:r>
              <a:rPr lang="en-GB" dirty="0">
                <a:solidFill>
                  <a:srgbClr val="1E416C"/>
                </a:solidFill>
                <a:latin typeface="Georgia" panose="02040502050405020303" pitchFamily="18" charset="0"/>
              </a:rPr>
              <a:t>Following the case of </a:t>
            </a:r>
            <a:r>
              <a:rPr lang="en-GB" i="1" dirty="0" err="1">
                <a:solidFill>
                  <a:srgbClr val="1E416C"/>
                </a:solidFill>
                <a:latin typeface="Georgia" panose="02040502050405020303" pitchFamily="18" charset="0"/>
              </a:rPr>
              <a:t>Gudanaviciene</a:t>
            </a:r>
            <a:r>
              <a:rPr lang="en-GB" dirty="0">
                <a:solidFill>
                  <a:srgbClr val="1E416C"/>
                </a:solidFill>
                <a:latin typeface="Georgia" panose="02040502050405020303" pitchFamily="18" charset="0"/>
              </a:rPr>
              <a:t> [2014] EWCA </a:t>
            </a:r>
            <a:r>
              <a:rPr lang="en-GB" dirty="0" err="1">
                <a:solidFill>
                  <a:srgbClr val="1E416C"/>
                </a:solidFill>
                <a:latin typeface="Georgia" panose="02040502050405020303" pitchFamily="18" charset="0"/>
              </a:rPr>
              <a:t>Civ</a:t>
            </a:r>
            <a:r>
              <a:rPr lang="en-GB" dirty="0">
                <a:solidFill>
                  <a:srgbClr val="1E416C"/>
                </a:solidFill>
                <a:latin typeface="Georgia" panose="02040502050405020303" pitchFamily="18" charset="0"/>
              </a:rPr>
              <a:t> 162, assessing whether a case engaging Convention rights requires funding is effectively a three-way balancing act. The factors which need to be addressed are:</a:t>
            </a:r>
          </a:p>
          <a:p>
            <a:endParaRPr lang="en-GB" dirty="0">
              <a:solidFill>
                <a:srgbClr val="1E416C"/>
              </a:solidFill>
              <a:latin typeface="Georgia" panose="02040502050405020303" pitchFamily="18" charset="0"/>
            </a:endParaRPr>
          </a:p>
          <a:p>
            <a:pPr marL="1028310" lvl="2" indent="-342900">
              <a:buFont typeface="+mj-lt"/>
              <a:buAutoNum type="arabicPeriod"/>
            </a:pPr>
            <a:r>
              <a:rPr lang="en-GB" dirty="0">
                <a:solidFill>
                  <a:srgbClr val="1E416C"/>
                </a:solidFill>
                <a:latin typeface="Georgia" panose="02040502050405020303" pitchFamily="18" charset="0"/>
              </a:rPr>
              <a:t>The legal, factual and procedural complexity of the matter;</a:t>
            </a:r>
          </a:p>
          <a:p>
            <a:pPr marL="1028310" lvl="2" indent="-342900">
              <a:buFont typeface="+mj-lt"/>
              <a:buAutoNum type="arabicPeriod"/>
            </a:pPr>
            <a:endParaRPr lang="en-GB" dirty="0">
              <a:solidFill>
                <a:srgbClr val="1E416C"/>
              </a:solidFill>
              <a:latin typeface="Georgia" panose="02040502050405020303" pitchFamily="18" charset="0"/>
            </a:endParaRPr>
          </a:p>
          <a:p>
            <a:pPr marL="1028310" lvl="2" indent="-342900">
              <a:buFont typeface="+mj-lt"/>
              <a:buAutoNum type="arabicPeriod"/>
            </a:pPr>
            <a:r>
              <a:rPr lang="en-GB" dirty="0">
                <a:solidFill>
                  <a:srgbClr val="1E416C"/>
                </a:solidFill>
                <a:latin typeface="Georgia" panose="02040502050405020303" pitchFamily="18" charset="0"/>
              </a:rPr>
              <a:t>The importance of what is at stake; and</a:t>
            </a:r>
          </a:p>
          <a:p>
            <a:pPr marL="1028310" lvl="2" indent="-342900">
              <a:buFont typeface="+mj-lt"/>
              <a:buAutoNum type="arabicPeriod"/>
            </a:pPr>
            <a:endParaRPr lang="en-GB" dirty="0">
              <a:solidFill>
                <a:srgbClr val="1E416C"/>
              </a:solidFill>
              <a:latin typeface="Georgia" panose="02040502050405020303" pitchFamily="18" charset="0"/>
            </a:endParaRPr>
          </a:p>
          <a:p>
            <a:pPr marL="1028310" lvl="2" indent="-342900">
              <a:buFont typeface="+mj-lt"/>
              <a:buAutoNum type="arabicPeriod"/>
            </a:pPr>
            <a:r>
              <a:rPr lang="en-GB" dirty="0">
                <a:solidFill>
                  <a:srgbClr val="1E416C"/>
                </a:solidFill>
                <a:latin typeface="Georgia" panose="02040502050405020303" pitchFamily="18" charset="0"/>
              </a:rPr>
              <a:t>The ability of the applicant to represent themselves without legal assistance.</a:t>
            </a:r>
          </a:p>
          <a:p>
            <a:pPr marL="285750" indent="-285750">
              <a:buFont typeface="Arial" panose="020B0604020202020204" pitchFamily="34" charset="0"/>
              <a:buChar char="•"/>
            </a:pPr>
            <a:endParaRPr lang="en-GB" dirty="0">
              <a:solidFill>
                <a:srgbClr val="1E416C"/>
              </a:solidFill>
              <a:latin typeface="Georgia" panose="02040502050405020303" pitchFamily="18" charset="0"/>
            </a:endParaRPr>
          </a:p>
          <a:p>
            <a:r>
              <a:rPr lang="en-GB" dirty="0">
                <a:solidFill>
                  <a:srgbClr val="1E416C"/>
                </a:solidFill>
                <a:latin typeface="Georgia" panose="02040502050405020303" pitchFamily="18" charset="0"/>
              </a:rPr>
              <a:t>Note that ECF cases must still meet the usual legal aid means and merits criteria. </a:t>
            </a:r>
          </a:p>
          <a:p>
            <a:pPr marL="285750" indent="-285750">
              <a:buFont typeface="Arial" panose="020B0604020202020204" pitchFamily="34" charset="0"/>
              <a:buChar char="•"/>
            </a:pPr>
            <a:endParaRPr lang="en-GB" dirty="0">
              <a:solidFill>
                <a:srgbClr val="1E416C"/>
              </a:solidFill>
              <a:latin typeface="Georgia" panose="02040502050405020303" pitchFamily="18" charset="0"/>
            </a:endParaRPr>
          </a:p>
        </p:txBody>
      </p:sp>
    </p:spTree>
    <p:extLst>
      <p:ext uri="{BB962C8B-B14F-4D97-AF65-F5344CB8AC3E}">
        <p14:creationId xmlns:p14="http://schemas.microsoft.com/office/powerpoint/2010/main" val="1396316199"/>
      </p:ext>
    </p:extLst>
  </p:cSld>
  <p:clrMapOvr>
    <a:masterClrMapping/>
  </p:clrMapOvr>
  <mc:AlternateContent xmlns:mc="http://schemas.openxmlformats.org/markup-compatibility/2006" xmlns:p14="http://schemas.microsoft.com/office/powerpoint/2010/main">
    <mc:Choice Requires="p14">
      <p:transition p14:dur="45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Education</a:t>
            </a:r>
          </a:p>
        </p:txBody>
      </p:sp>
      <p:sp>
        <p:nvSpPr>
          <p:cNvPr id="4" name="TextBox 3"/>
          <p:cNvSpPr txBox="1"/>
          <p:nvPr/>
        </p:nvSpPr>
        <p:spPr>
          <a:xfrm>
            <a:off x="664420" y="1092017"/>
            <a:ext cx="7828317" cy="2031325"/>
          </a:xfrm>
          <a:prstGeom prst="rect">
            <a:avLst/>
          </a:prstGeom>
          <a:noFill/>
        </p:spPr>
        <p:txBody>
          <a:bodyPr wrap="square" rtlCol="0">
            <a:spAutoFit/>
          </a:bodyPr>
          <a:lstStyle/>
          <a:p>
            <a:pPr marL="285750" indent="-285750">
              <a:buFont typeface="Arial" panose="020B0604020202020204" pitchFamily="34" charset="0"/>
              <a:buChar char="•"/>
            </a:pPr>
            <a:r>
              <a:rPr lang="en-GB" dirty="0">
                <a:solidFill>
                  <a:srgbClr val="1E416C"/>
                </a:solidFill>
                <a:latin typeface="Georgia" panose="02040502050405020303" pitchFamily="18" charset="0"/>
              </a:rPr>
              <a:t>The Lord Chancellor’s Guidance on ECF says the following about education:</a:t>
            </a:r>
          </a:p>
          <a:p>
            <a:pPr marL="285750" indent="-285750">
              <a:buFont typeface="Arial" panose="020B0604020202020204" pitchFamily="34" charset="0"/>
              <a:buChar char="•"/>
            </a:pPr>
            <a:endParaRPr lang="en-GB" dirty="0">
              <a:solidFill>
                <a:srgbClr val="1E416C"/>
              </a:solidFill>
              <a:latin typeface="Georgia" panose="02040502050405020303" pitchFamily="18" charset="0"/>
            </a:endParaRPr>
          </a:p>
          <a:p>
            <a:r>
              <a:rPr lang="en-GB" dirty="0">
                <a:solidFill>
                  <a:srgbClr val="1E416C"/>
                </a:solidFill>
                <a:latin typeface="Georgia" panose="02040502050405020303" pitchFamily="18" charset="0"/>
              </a:rPr>
              <a:t>53. Education claims involving substantive civil law remedies determined in the civil courts (such as breach of contract or tort) will generally involve determination of civil rights and obligations.</a:t>
            </a:r>
          </a:p>
          <a:p>
            <a:endParaRPr lang="en-GB" dirty="0">
              <a:solidFill>
                <a:srgbClr val="1E416C"/>
              </a:solidFill>
              <a:latin typeface="Georgia" panose="02040502050405020303" pitchFamily="18" charset="0"/>
            </a:endParaRPr>
          </a:p>
          <a:p>
            <a:r>
              <a:rPr lang="en-GB" dirty="0">
                <a:solidFill>
                  <a:srgbClr val="1E416C"/>
                </a:solidFill>
                <a:latin typeface="Georgia" panose="02040502050405020303" pitchFamily="18" charset="0"/>
              </a:rPr>
              <a:t>54. A decision of an Independent School Appeal Board to permanently exclude a pupil does not involve the determination of civil rights and obligations (</a:t>
            </a:r>
            <a:r>
              <a:rPr lang="en-GB" i="1" dirty="0">
                <a:solidFill>
                  <a:srgbClr val="1E416C"/>
                </a:solidFill>
                <a:latin typeface="Georgia" panose="02040502050405020303" pitchFamily="18" charset="0"/>
              </a:rPr>
              <a:t>R (V) v The Independent Appeal Panel for Tom Hood School </a:t>
            </a:r>
            <a:r>
              <a:rPr lang="en-GB" dirty="0">
                <a:solidFill>
                  <a:srgbClr val="1E416C"/>
                </a:solidFill>
                <a:latin typeface="Georgia" panose="02040502050405020303" pitchFamily="18" charset="0"/>
              </a:rPr>
              <a:t>[2010] EWCA </a:t>
            </a:r>
            <a:r>
              <a:rPr lang="en-GB" dirty="0" err="1">
                <a:solidFill>
                  <a:srgbClr val="1E416C"/>
                </a:solidFill>
                <a:latin typeface="Georgia" panose="02040502050405020303" pitchFamily="18" charset="0"/>
              </a:rPr>
              <a:t>Civ</a:t>
            </a:r>
            <a:r>
              <a:rPr lang="en-GB" dirty="0">
                <a:solidFill>
                  <a:srgbClr val="1E416C"/>
                </a:solidFill>
                <a:latin typeface="Georgia" panose="02040502050405020303" pitchFamily="18" charset="0"/>
              </a:rPr>
              <a:t> 142)</a:t>
            </a:r>
          </a:p>
          <a:p>
            <a:pPr marL="285750" indent="-285750">
              <a:buFont typeface="Arial" panose="020B0604020202020204" pitchFamily="34" charset="0"/>
              <a:buChar char="•"/>
            </a:pPr>
            <a:endParaRPr lang="en-GB" dirty="0">
              <a:solidFill>
                <a:srgbClr val="1E416C"/>
              </a:solidFill>
              <a:latin typeface="Georgia" panose="02040502050405020303" pitchFamily="18" charset="0"/>
            </a:endParaRPr>
          </a:p>
        </p:txBody>
      </p:sp>
    </p:spTree>
    <p:extLst>
      <p:ext uri="{BB962C8B-B14F-4D97-AF65-F5344CB8AC3E}">
        <p14:creationId xmlns:p14="http://schemas.microsoft.com/office/powerpoint/2010/main" val="1704713258"/>
      </p:ext>
    </p:extLst>
  </p:cSld>
  <p:clrMapOvr>
    <a:masterClrMapping/>
  </p:clrMapOvr>
  <mc:AlternateContent xmlns:mc="http://schemas.openxmlformats.org/markup-compatibility/2006" xmlns:p14="http://schemas.microsoft.com/office/powerpoint/2010/main">
    <mc:Choice Requires="p14">
      <p:transition p14:dur="45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Education</a:t>
            </a:r>
          </a:p>
        </p:txBody>
      </p:sp>
      <p:sp>
        <p:nvSpPr>
          <p:cNvPr id="4" name="TextBox 3"/>
          <p:cNvSpPr txBox="1"/>
          <p:nvPr/>
        </p:nvSpPr>
        <p:spPr>
          <a:xfrm>
            <a:off x="664420" y="1092017"/>
            <a:ext cx="7828317" cy="1600438"/>
          </a:xfrm>
          <a:prstGeom prst="rect">
            <a:avLst/>
          </a:prstGeom>
          <a:noFill/>
        </p:spPr>
        <p:txBody>
          <a:bodyPr wrap="square" rtlCol="0">
            <a:spAutoFit/>
          </a:bodyPr>
          <a:lstStyle/>
          <a:p>
            <a:pPr marL="285750" indent="-285750">
              <a:buFont typeface="Arial" panose="020B0604020202020204" pitchFamily="34" charset="0"/>
              <a:buChar char="•"/>
            </a:pPr>
            <a:r>
              <a:rPr lang="en-GB" dirty="0">
                <a:solidFill>
                  <a:srgbClr val="1E416C"/>
                </a:solidFill>
                <a:latin typeface="Georgia" panose="02040502050405020303" pitchFamily="18" charset="0"/>
              </a:rPr>
              <a:t>Lack of guidance on SEND appeals</a:t>
            </a:r>
          </a:p>
          <a:p>
            <a:pPr marL="285750" indent="-285750">
              <a:buFont typeface="Arial" panose="020B0604020202020204" pitchFamily="34" charset="0"/>
              <a:buChar char="•"/>
            </a:pPr>
            <a:r>
              <a:rPr lang="en-GB" dirty="0">
                <a:solidFill>
                  <a:srgbClr val="1E416C"/>
                </a:solidFill>
                <a:latin typeface="Georgia" panose="02040502050405020303" pitchFamily="18" charset="0"/>
              </a:rPr>
              <a:t>Unhelpful/wrong guidance on exclusions- see JCHR report re Article 6 ECHR  </a:t>
            </a:r>
            <a:r>
              <a:rPr lang="en-GB" dirty="0">
                <a:solidFill>
                  <a:srgbClr val="1E416C"/>
                </a:solidFill>
                <a:latin typeface="Georgia" panose="02040502050405020303" pitchFamily="18" charset="0"/>
                <a:hlinkClick r:id="rId2"/>
              </a:rPr>
              <a:t>https://publications.parliament.uk/pa/jt201012/jtselect/jtrights/154/15404.htm</a:t>
            </a:r>
            <a:r>
              <a:rPr lang="en-GB" dirty="0">
                <a:solidFill>
                  <a:srgbClr val="1E416C"/>
                </a:solidFill>
                <a:latin typeface="Georgia" panose="02040502050405020303" pitchFamily="18" charset="0"/>
              </a:rPr>
              <a:t> </a:t>
            </a:r>
          </a:p>
          <a:p>
            <a:pPr marL="285750" indent="-285750">
              <a:buFont typeface="Arial" panose="020B0604020202020204" pitchFamily="34" charset="0"/>
              <a:buChar char="•"/>
            </a:pPr>
            <a:r>
              <a:rPr lang="en-GB" dirty="0">
                <a:solidFill>
                  <a:srgbClr val="1E416C"/>
                </a:solidFill>
                <a:latin typeface="Georgia" panose="02040502050405020303" pitchFamily="18" charset="0"/>
              </a:rPr>
              <a:t>Slow processing times forces representative to act at risk; experts often cannot attend.</a:t>
            </a:r>
          </a:p>
          <a:p>
            <a:pPr marL="285750" indent="-285750">
              <a:buFont typeface="Arial" panose="020B0604020202020204" pitchFamily="34" charset="0"/>
              <a:buChar char="•"/>
            </a:pPr>
            <a:r>
              <a:rPr lang="en-GB" dirty="0">
                <a:solidFill>
                  <a:srgbClr val="1E416C"/>
                </a:solidFill>
                <a:latin typeface="Georgia" panose="02040502050405020303" pitchFamily="18" charset="0"/>
              </a:rPr>
              <a:t>LAA increasingly obstructive- repeated requests for documents. </a:t>
            </a:r>
          </a:p>
          <a:p>
            <a:pPr marL="285750" indent="-285750">
              <a:buFont typeface="Arial" panose="020B0604020202020204" pitchFamily="34" charset="0"/>
              <a:buChar char="•"/>
            </a:pPr>
            <a:endParaRPr lang="en-GB" dirty="0">
              <a:solidFill>
                <a:srgbClr val="1E416C"/>
              </a:solidFill>
              <a:latin typeface="Georgia" panose="02040502050405020303" pitchFamily="18" charset="0"/>
            </a:endParaRPr>
          </a:p>
          <a:p>
            <a:pPr marL="285750" indent="-285750">
              <a:buFont typeface="Arial" panose="020B0604020202020204" pitchFamily="34" charset="0"/>
              <a:buChar char="•"/>
            </a:pPr>
            <a:endParaRPr lang="en-GB" dirty="0">
              <a:solidFill>
                <a:srgbClr val="1E416C"/>
              </a:solidFill>
              <a:latin typeface="Georgia" panose="02040502050405020303" pitchFamily="18" charset="0"/>
            </a:endParaRPr>
          </a:p>
        </p:txBody>
      </p:sp>
    </p:spTree>
    <p:extLst>
      <p:ext uri="{BB962C8B-B14F-4D97-AF65-F5344CB8AC3E}">
        <p14:creationId xmlns:p14="http://schemas.microsoft.com/office/powerpoint/2010/main" val="195039558"/>
      </p:ext>
    </p:extLst>
  </p:cSld>
  <p:clrMapOvr>
    <a:masterClrMapping/>
  </p:clrMapOvr>
  <mc:AlternateContent xmlns:mc="http://schemas.openxmlformats.org/markup-compatibility/2006" xmlns:p14="http://schemas.microsoft.com/office/powerpoint/2010/main">
    <mc:Choice Requires="p14">
      <p:transition p14:dur="45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01185" y="170308"/>
            <a:ext cx="8238015" cy="300038"/>
          </a:xfrm>
        </p:spPr>
        <p:txBody>
          <a:bodyPr/>
          <a:lstStyle/>
          <a:p>
            <a:r>
              <a:rPr lang="en-US" dirty="0"/>
              <a:t>Education ECF application: </a:t>
            </a:r>
            <a:r>
              <a:rPr lang="en-GB" dirty="0"/>
              <a:t>Details Of How Important The Issues At Stake Are To The Client</a:t>
            </a:r>
            <a:endParaRPr lang="en-US" dirty="0"/>
          </a:p>
        </p:txBody>
      </p:sp>
      <p:sp>
        <p:nvSpPr>
          <p:cNvPr id="4" name="TextBox 3"/>
          <p:cNvSpPr txBox="1"/>
          <p:nvPr/>
        </p:nvSpPr>
        <p:spPr>
          <a:xfrm>
            <a:off x="664420" y="1092017"/>
            <a:ext cx="7828317" cy="738664"/>
          </a:xfrm>
          <a:prstGeom prst="rect">
            <a:avLst/>
          </a:prstGeom>
          <a:noFill/>
        </p:spPr>
        <p:txBody>
          <a:bodyPr wrap="square" rtlCol="0">
            <a:spAutoFit/>
          </a:bodyPr>
          <a:lstStyle/>
          <a:p>
            <a:pPr marL="285750" indent="-285750">
              <a:buFont typeface="Arial" panose="020B0604020202020204" pitchFamily="34" charset="0"/>
              <a:buChar char="•"/>
            </a:pPr>
            <a:r>
              <a:rPr lang="en-GB" dirty="0">
                <a:solidFill>
                  <a:srgbClr val="1E416C"/>
                </a:solidFill>
                <a:latin typeface="Georgia" panose="02040502050405020303" pitchFamily="18" charset="0"/>
              </a:rPr>
              <a:t>Case summary </a:t>
            </a:r>
          </a:p>
          <a:p>
            <a:pPr marL="285750" indent="-285750">
              <a:buFont typeface="Arial" panose="020B0604020202020204" pitchFamily="34" charset="0"/>
              <a:buChar char="•"/>
            </a:pPr>
            <a:r>
              <a:rPr lang="en-GB" dirty="0">
                <a:solidFill>
                  <a:srgbClr val="1E416C"/>
                </a:solidFill>
                <a:latin typeface="Georgia" panose="02040502050405020303" pitchFamily="18" charset="0"/>
              </a:rPr>
              <a:t>What your client is seeking</a:t>
            </a:r>
          </a:p>
          <a:p>
            <a:pPr marL="285750" indent="-285750">
              <a:buFont typeface="Arial" panose="020B0604020202020204" pitchFamily="34" charset="0"/>
              <a:buChar char="•"/>
            </a:pPr>
            <a:r>
              <a:rPr lang="en-GB" dirty="0">
                <a:solidFill>
                  <a:srgbClr val="1E416C"/>
                </a:solidFill>
                <a:latin typeface="Georgia" panose="02040502050405020303" pitchFamily="18" charset="0"/>
              </a:rPr>
              <a:t>What effect an order by the GBH/IRP/SEND Tribunal could have on your client/their child </a:t>
            </a:r>
          </a:p>
        </p:txBody>
      </p:sp>
    </p:spTree>
    <p:extLst>
      <p:ext uri="{BB962C8B-B14F-4D97-AF65-F5344CB8AC3E}">
        <p14:creationId xmlns:p14="http://schemas.microsoft.com/office/powerpoint/2010/main" val="2807055141"/>
      </p:ext>
    </p:extLst>
  </p:cSld>
  <p:clrMapOvr>
    <a:masterClrMapping/>
  </p:clrMapOvr>
  <mc:AlternateContent xmlns:mc="http://schemas.openxmlformats.org/markup-compatibility/2006" xmlns:p14="http://schemas.microsoft.com/office/powerpoint/2010/main">
    <mc:Choice Requires="p14">
      <p:transition p14:dur="45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a:extLst>
              <a:ext uri="{FF2B5EF4-FFF2-40B4-BE49-F238E27FC236}">
                <a16:creationId xmlns:a16="http://schemas.microsoft.com/office/drawing/2014/main" id="{0A791CF6-8F9D-4447-9EBA-16B3A2012EA9}"/>
              </a:ext>
            </a:extLst>
          </p:cNvPr>
          <p:cNvSpPr>
            <a:spLocks noGrp="1"/>
          </p:cNvSpPr>
          <p:nvPr>
            <p:ph type="body" sz="quarter" idx="10"/>
          </p:nvPr>
        </p:nvSpPr>
        <p:spPr>
          <a:xfrm>
            <a:off x="601185" y="170308"/>
            <a:ext cx="8238015" cy="300038"/>
          </a:xfrm>
        </p:spPr>
        <p:txBody>
          <a:bodyPr/>
          <a:lstStyle/>
          <a:p>
            <a:r>
              <a:rPr lang="en-US" dirty="0"/>
              <a:t>SEND ECF application: </a:t>
            </a:r>
            <a:r>
              <a:rPr lang="en-GB" dirty="0"/>
              <a:t>Detail Of The Complexity Of Procedure, Area Of Law Or Evidence </a:t>
            </a:r>
            <a:endParaRPr lang="en-US" dirty="0"/>
          </a:p>
        </p:txBody>
      </p:sp>
      <p:sp>
        <p:nvSpPr>
          <p:cNvPr id="4" name="TextBox 3">
            <a:extLst>
              <a:ext uri="{FF2B5EF4-FFF2-40B4-BE49-F238E27FC236}">
                <a16:creationId xmlns:a16="http://schemas.microsoft.com/office/drawing/2014/main" id="{0F236595-1772-46FE-98FC-C5BE63FFDBE7}"/>
              </a:ext>
            </a:extLst>
          </p:cNvPr>
          <p:cNvSpPr txBox="1"/>
          <p:nvPr/>
        </p:nvSpPr>
        <p:spPr>
          <a:xfrm>
            <a:off x="664420" y="1092017"/>
            <a:ext cx="7828317" cy="738664"/>
          </a:xfrm>
          <a:prstGeom prst="rect">
            <a:avLst/>
          </a:prstGeom>
          <a:noFill/>
        </p:spPr>
        <p:txBody>
          <a:bodyPr wrap="square" rtlCol="0">
            <a:spAutoFit/>
          </a:bodyPr>
          <a:lstStyle/>
          <a:p>
            <a:pPr marL="285750" indent="-285750">
              <a:buFont typeface="Arial" panose="020B0604020202020204" pitchFamily="34" charset="0"/>
              <a:buChar char="•"/>
            </a:pPr>
            <a:r>
              <a:rPr lang="en-GB" dirty="0">
                <a:solidFill>
                  <a:srgbClr val="1E416C"/>
                </a:solidFill>
                <a:latin typeface="Georgia" panose="02040502050405020303" pitchFamily="18" charset="0"/>
              </a:rPr>
              <a:t>Factual complexity- expert reports etc. </a:t>
            </a:r>
          </a:p>
          <a:p>
            <a:pPr marL="285750" indent="-285750">
              <a:buFont typeface="Arial" panose="020B0604020202020204" pitchFamily="34" charset="0"/>
              <a:buChar char="•"/>
            </a:pPr>
            <a:r>
              <a:rPr lang="en-GB" dirty="0">
                <a:solidFill>
                  <a:srgbClr val="1E416C"/>
                </a:solidFill>
                <a:latin typeface="Georgia" panose="02040502050405020303" pitchFamily="18" charset="0"/>
              </a:rPr>
              <a:t>Legal complexity </a:t>
            </a:r>
          </a:p>
          <a:p>
            <a:pPr marL="285750" indent="-285750">
              <a:buFont typeface="Arial" panose="020B0604020202020204" pitchFamily="34" charset="0"/>
              <a:buChar char="•"/>
            </a:pPr>
            <a:r>
              <a:rPr lang="en-GB" dirty="0">
                <a:solidFill>
                  <a:srgbClr val="1E416C"/>
                </a:solidFill>
                <a:latin typeface="Georgia" panose="02040502050405020303" pitchFamily="18" charset="0"/>
              </a:rPr>
              <a:t>The more detail the better</a:t>
            </a:r>
          </a:p>
        </p:txBody>
      </p:sp>
    </p:spTree>
    <p:extLst>
      <p:ext uri="{BB962C8B-B14F-4D97-AF65-F5344CB8AC3E}">
        <p14:creationId xmlns:p14="http://schemas.microsoft.com/office/powerpoint/2010/main" val="55529025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ardenCourtChambersTemplatePresentation 2020" id="{B3ADFFBD-5DDB-4DB6-9C0D-E3A77056193C}" vid="{2E81FF37-FF10-4B74-8C28-94C3D93A18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3868</TotalTime>
  <Words>1959</Words>
  <Application>Microsoft Office PowerPoint</Application>
  <PresentationFormat>On-screen Show (16:9)</PresentationFormat>
  <Paragraphs>111</Paragraphs>
  <Slides>17</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Adria Slab</vt:lpstr>
      <vt:lpstr>Arial</vt:lpstr>
      <vt:lpstr>Calibri</vt:lpstr>
      <vt:lpstr>Georgia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 Ahluwalia</dc:creator>
  <cp:lastModifiedBy>Ollie Persey</cp:lastModifiedBy>
  <cp:revision>22</cp:revision>
  <cp:lastPrinted>2018-04-16T09:47:25Z</cp:lastPrinted>
  <dcterms:created xsi:type="dcterms:W3CDTF">2021-10-26T21:20:05Z</dcterms:created>
  <dcterms:modified xsi:type="dcterms:W3CDTF">2022-02-04T10:49:23Z</dcterms:modified>
</cp:coreProperties>
</file>